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2" r:id="rId15"/>
    <p:sldId id="283" r:id="rId16"/>
    <p:sldId id="284" r:id="rId17"/>
    <p:sldId id="285" r:id="rId18"/>
    <p:sldId id="268" r:id="rId19"/>
    <p:sldId id="269" r:id="rId20"/>
    <p:sldId id="270" r:id="rId21"/>
    <p:sldId id="286" r:id="rId22"/>
    <p:sldId id="272" r:id="rId23"/>
    <p:sldId id="271" r:id="rId24"/>
    <p:sldId id="273" r:id="rId25"/>
    <p:sldId id="287" r:id="rId26"/>
    <p:sldId id="275" r:id="rId27"/>
    <p:sldId id="276" r:id="rId28"/>
    <p:sldId id="277" r:id="rId29"/>
    <p:sldId id="278" r:id="rId30"/>
    <p:sldId id="288" r:id="rId31"/>
    <p:sldId id="280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1011"/>
  </p:normalViewPr>
  <p:slideViewPr>
    <p:cSldViewPr snapToObjects="1">
      <p:cViewPr varScale="1">
        <p:scale>
          <a:sx n="100" d="100"/>
          <a:sy n="100" d="100"/>
        </p:scale>
        <p:origin x="989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3" name="Google Shape;83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32" name="Google Shape;232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6" name="Google Shape;516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9" name="Google Shape;119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5" name="Google Shape;125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5" name="Google Shape;125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>
              <a:defRPr/>
            </a:pPr>
            <a:r>
              <a:rPr lang="ko-KR" altLang="en-US"/>
              <a:t>한국형 랜드마크 대용량 이미지를 데이터를 이용하여</a:t>
            </a:r>
            <a:r>
              <a:rPr lang="en-US" altLang="ko-KR"/>
              <a:t>,</a:t>
            </a:r>
            <a:r>
              <a:rPr lang="ko-KR" altLang="en-US"/>
              <a:t> 해당 이미지의 인식 및 분류를 통해서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이미지의 이름</a:t>
            </a:r>
            <a:r>
              <a:rPr lang="en-US" altLang="ko-KR"/>
              <a:t>, </a:t>
            </a:r>
            <a:r>
              <a:rPr lang="ko-KR" altLang="en-US"/>
              <a:t>위치 등을 분류하고 위치서비스</a:t>
            </a:r>
            <a:r>
              <a:rPr lang="en-US" altLang="ko-KR"/>
              <a:t>(</a:t>
            </a:r>
            <a:r>
              <a:rPr lang="ko-KR" altLang="en-US"/>
              <a:t>맛집</a:t>
            </a:r>
            <a:r>
              <a:rPr lang="en-US" altLang="ko-KR"/>
              <a:t>,</a:t>
            </a:r>
            <a:r>
              <a:rPr lang="ko-KR" altLang="en-US"/>
              <a:t>문화재</a:t>
            </a:r>
            <a:r>
              <a:rPr lang="en-US" altLang="ko-KR"/>
              <a:t>,</a:t>
            </a:r>
            <a:r>
              <a:rPr lang="ko-KR" altLang="en-US"/>
              <a:t>호텔 추천</a:t>
            </a:r>
            <a:r>
              <a:rPr lang="en-US" altLang="ko-KR"/>
              <a:t>)</a:t>
            </a:r>
            <a:r>
              <a:rPr lang="ko-KR" altLang="en-US"/>
              <a:t>정보를 제공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ko-KR" altLang="en-US">
                <a:latin typeface="나눔스퀘어"/>
                <a:ea typeface="나눔스퀘어"/>
              </a:rPr>
              <a:t>외국인이 한류를 통해 여행 계획 중 국내의 랜드마크</a:t>
            </a:r>
            <a:r>
              <a:rPr lang="en-US" altLang="ko-KR">
                <a:latin typeface="나눔스퀘어"/>
                <a:ea typeface="나눔스퀘어"/>
              </a:rPr>
              <a:t>, </a:t>
            </a:r>
            <a:r>
              <a:rPr lang="ko-KR" altLang="en-US">
                <a:latin typeface="나눔스퀘어"/>
                <a:ea typeface="나눔스퀘어"/>
              </a:rPr>
              <a:t>국가지정문화재 등을 쉽게 알 수 있음</a:t>
            </a:r>
            <a:endParaRPr lang="ko-KR" altLang="en-US"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en-US" altLang="ko-KR">
                <a:latin typeface="나눔스퀘어"/>
                <a:ea typeface="나눔스퀘어"/>
              </a:rPr>
              <a:t>2.</a:t>
            </a:r>
            <a:r>
              <a:rPr lang="ko-KR" altLang="en-US">
                <a:latin typeface="나눔스퀘어"/>
                <a:ea typeface="나눔스퀘어"/>
              </a:rPr>
              <a:t> </a:t>
            </a:r>
            <a:r>
              <a:rPr lang="ko-KR" altLang="en-US">
                <a:latin typeface="+mj-ea"/>
                <a:ea typeface="+mj-ea"/>
              </a:rPr>
              <a:t>국내 랜드마크 이미지를 통해 이름과 위치 제공 </a:t>
            </a:r>
            <a:endParaRPr lang="ko-KR" altLang="en-US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3.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>
                <a:latin typeface="나눔스퀘어"/>
                <a:ea typeface="나눔스퀘어"/>
              </a:rPr>
              <a:t>랜드마크 주변 카페</a:t>
            </a:r>
            <a:r>
              <a:rPr lang="en-US" altLang="ko-KR">
                <a:latin typeface="나눔스퀘어"/>
                <a:ea typeface="나눔스퀘어"/>
              </a:rPr>
              <a:t>,</a:t>
            </a:r>
            <a:r>
              <a:rPr lang="ko-KR" altLang="en-US">
                <a:latin typeface="나눔스퀘어"/>
                <a:ea typeface="나눔스퀘어"/>
              </a:rPr>
              <a:t>맛집</a:t>
            </a:r>
            <a:r>
              <a:rPr lang="en-US" altLang="ko-KR">
                <a:latin typeface="나눔스퀘어"/>
                <a:ea typeface="나눔스퀘어"/>
              </a:rPr>
              <a:t>,</a:t>
            </a:r>
            <a:r>
              <a:rPr lang="ko-KR" altLang="en-US">
                <a:latin typeface="나눔스퀘어"/>
                <a:ea typeface="나눔스퀘어"/>
              </a:rPr>
              <a:t>유적 등의 정보를 </a:t>
            </a:r>
            <a:r>
              <a:rPr lang="en-US" altLang="ko-KR">
                <a:latin typeface="나눔스퀘어"/>
                <a:ea typeface="나눔스퀘어"/>
              </a:rPr>
              <a:t>Map </a:t>
            </a:r>
            <a:r>
              <a:rPr lang="ko-KR" altLang="en-US">
                <a:latin typeface="나눔스퀘어"/>
                <a:ea typeface="나눔스퀘어"/>
              </a:rPr>
              <a:t>서비스를 통해 추천 및 정보 제공</a:t>
            </a: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25" name="Google Shape;125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1" name="Google Shape;151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bg>
      <p:bgPr>
        <a:solidFill>
          <a:srgbClr val="142D5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bg>
      <p:bgPr>
        <a:solidFill>
          <a:srgbClr val="142D5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D5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Relationship Id="rId5" Type="http://schemas.openxmlformats.org/officeDocument/2006/relationships/image" Target="../media/image1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6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8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9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9.png"  /></Relationships>
</file>

<file path=ppt/slides/_rels/slide25.xml.rels><?xml version="1.0" encoding="UTF-8" standalone="yes" ?><Relationships xmlns="http://schemas.openxmlformats.org/package/2006/relationships"><Relationship Id="rId1" Type="http://schemas.microsoft.com/office/2007/relationships/media" Target="../media/media1.avi"  /><Relationship Id="rId2" Type="http://schemas.openxmlformats.org/officeDocument/2006/relationships/video" Target="../media/media1.avi"  /><Relationship Id="rId3" Type="http://schemas.openxmlformats.org/officeDocument/2006/relationships/slideLayout" Target="../slideLayouts/slideLayout3.xml"  /><Relationship Id="rId4" Type="http://schemas.openxmlformats.org/officeDocument/2006/relationships/notesSlide" Target="../notesSlides/notesSlide22.xml"  /><Relationship Id="rId5" Type="http://schemas.openxmlformats.org/officeDocument/2006/relationships/image" Target="../media/image20.png"  /></Relationships>
</file>

<file path=ppt/slides/_rels/slide26.xml.rels><?xml version="1.0" encoding="UTF-8" standalone="yes" ?><Relationships xmlns="http://schemas.openxmlformats.org/package/2006/relationships"><Relationship Id="rId1" Type="http://schemas.microsoft.com/office/2007/relationships/media" Target="../media/media2.avi"  /><Relationship Id="rId2" Type="http://schemas.openxmlformats.org/officeDocument/2006/relationships/video" Target="../media/media2.avi"  /><Relationship Id="rId3" Type="http://schemas.openxmlformats.org/officeDocument/2006/relationships/slideLayout" Target="../slideLayouts/slideLayout3.xml"  /><Relationship Id="rId4" Type="http://schemas.openxmlformats.org/officeDocument/2006/relationships/notesSlide" Target="../notesSlides/notesSlide23.xml"  /><Relationship Id="rId5" Type="http://schemas.openxmlformats.org/officeDocument/2006/relationships/image" Target="../media/image2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42d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126920" y="2513438"/>
            <a:ext cx="5938160" cy="196140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800" b="1" i="1" u="none" strike="noStrike" cap="none">
                <a:solidFill>
                  <a:srgbClr val="39bd3d"/>
                </a:solidFill>
                <a:latin typeface="맑은 고딕"/>
                <a:ea typeface="맑은 고딕"/>
                <a:cs typeface="맑은 고딕"/>
                <a:sym typeface="맑은 고딕"/>
              </a:rPr>
              <a:t>LANDMARK</a:t>
            </a:r>
            <a:r>
              <a:rPr lang="en-US" sz="3800" b="1" i="1" u="none" strike="noStrike" cap="none">
                <a:solidFill>
                  <a:srgbClr val="39bd3d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lang="en-US" sz="3800" b="1" i="1" u="none" strike="noStrike" cap="none">
              <a:solidFill>
                <a:srgbClr val="39bd3d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0" i="0" u="none" strike="noStrike" cap="none">
                <a:solidFill>
                  <a:srgbClr val="ffc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챗봇</a:t>
            </a:r>
            <a:r>
              <a:rPr lang="en-US" altLang="ko-KR" sz="1800" b="0" i="0" u="none" strike="noStrike" cap="none">
                <a:solidFill>
                  <a:srgbClr val="ffc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ko-KR" altLang="en-US" sz="1800" b="0" i="0" u="none" strike="noStrike" cap="none">
                <a:solidFill>
                  <a:srgbClr val="ffc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톡봇</a:t>
            </a:r>
            <a:r>
              <a:rPr lang="en-US" altLang="ko-KR" sz="1800" b="0" i="0" u="none" strike="noStrike" cap="none">
                <a:solidFill>
                  <a:srgbClr val="ffc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r>
              <a:rPr lang="ko-KR" altLang="en-US" sz="1800" b="0" i="0" u="none" strike="noStrike" cap="none">
                <a:solidFill>
                  <a:srgbClr val="ffc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을 이용한 한국형 랜드마크 위치 서비스</a:t>
            </a:r>
            <a:endParaRPr lang="ko-KR" altLang="en-US" sz="1800" b="0" i="0" u="none" strike="noStrike" cap="none">
              <a:solidFill>
                <a:srgbClr val="ffc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86" name="Google Shape;86;p14"/>
          <p:cNvCxnSpPr/>
          <p:nvPr/>
        </p:nvCxnSpPr>
        <p:spPr>
          <a:xfrm>
            <a:off x="8592000" y="3046802"/>
            <a:ext cx="3600000" cy="0"/>
          </a:xfrm>
          <a:prstGeom prst="straightConnector1">
            <a:avLst/>
          </a:prstGeom>
          <a:noFill/>
          <a:ln w="9525" cap="flat" cmpd="sng">
            <a:solidFill>
              <a:srgbClr val="39bd3d"/>
            </a:solidFill>
            <a:prstDash val="solid"/>
            <a:miter/>
            <a:headEnd type="oval" w="med" len="med"/>
            <a:tailEnd w="sm" len="sm"/>
          </a:ln>
        </p:spPr>
      </p:cxnSp>
      <p:cxnSp>
        <p:nvCxnSpPr>
          <p:cNvPr id="87" name="Google Shape;87;p14"/>
          <p:cNvCxnSpPr/>
          <p:nvPr/>
        </p:nvCxnSpPr>
        <p:spPr>
          <a:xfrm rot="10800000">
            <a:off x="0" y="3034455"/>
            <a:ext cx="3600000" cy="0"/>
          </a:xfrm>
          <a:prstGeom prst="straightConnector1">
            <a:avLst/>
          </a:prstGeom>
          <a:noFill/>
          <a:ln w="9525" cap="flat" cmpd="sng">
            <a:solidFill>
              <a:srgbClr val="39bd3d"/>
            </a:solidFill>
            <a:prstDash val="solid"/>
            <a:miter/>
            <a:headEnd type="oval" w="med" len="med"/>
            <a:tailEnd w="sm" len="sm"/>
          </a:ln>
        </p:spPr>
      </p:cxnSp>
      <p:sp>
        <p:nvSpPr>
          <p:cNvPr id="88" name="Google Shape;88;p14"/>
          <p:cNvSpPr/>
          <p:nvPr/>
        </p:nvSpPr>
        <p:spPr>
          <a:xfrm>
            <a:off x="7561707" y="5715842"/>
            <a:ext cx="4032503" cy="4453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18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4</a:t>
            </a:r>
            <a:r>
              <a:rPr lang="ko-KR" altLang="en-US" sz="18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     손혁진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이준기</a:t>
            </a:r>
            <a:r>
              <a:rPr lang="ko-KR" altLang="en-US" sz="18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김진우</a:t>
            </a:r>
            <a:endParaRPr lang="ko-KR" altLang="en-US" sz="1800" b="1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" name="Google Shape;88;p14"/>
          <p:cNvSpPr/>
          <p:nvPr/>
        </p:nvSpPr>
        <p:spPr>
          <a:xfrm>
            <a:off x="0" y="116540"/>
            <a:ext cx="5510178" cy="4453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최신 인공지능</a:t>
            </a:r>
            <a:r>
              <a:rPr kumimoji="0" lang="en-US" altLang="ko-KR" sz="1500" b="1" i="0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(AI)</a:t>
            </a:r>
            <a:r>
              <a:rPr kumimoji="0" lang="ko-KR" altLang="en-US" sz="1500" b="1" i="0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기술 기반의 실무형 </a:t>
            </a:r>
            <a:r>
              <a:rPr kumimoji="0" lang="en-US" altLang="ko-KR" sz="1500" b="1" i="0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SW </a:t>
            </a:r>
            <a:r>
              <a:rPr kumimoji="0" lang="ko-KR" altLang="en-US" sz="1500" b="1" i="0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전문가 양성 과정</a:t>
            </a:r>
            <a:endParaRPr kumimoji="0" lang="ko-KR" altLang="en-US" sz="1500" b="1" i="0" u="none" strike="noStrike" kern="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699260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9192430" y="168195"/>
            <a:ext cx="1960212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샘플데이터</a:t>
            </a:r>
          </a:p>
        </p:txBody>
      </p:sp>
      <p:grpSp>
        <p:nvGrpSpPr>
          <p:cNvPr id="209" name="그룹 208"/>
          <p:cNvGrpSpPr/>
          <p:nvPr/>
        </p:nvGrpSpPr>
        <p:grpSpPr>
          <a:xfrm>
            <a:off x="5665875" y="1318450"/>
            <a:ext cx="5686782" cy="4221099"/>
            <a:chOff x="5593866" y="1318450"/>
            <a:chExt cx="5686782" cy="4221099"/>
          </a:xfrm>
        </p:grpSpPr>
        <p:pic>
          <p:nvPicPr>
            <p:cNvPr id="205" name="그림 20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844767" y="1318450"/>
              <a:ext cx="3415283" cy="2276856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866" y="1318450"/>
              <a:ext cx="2374368" cy="4221099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68235" y="3259698"/>
              <a:ext cx="3312413" cy="2279851"/>
            </a:xfrm>
            <a:prstGeom prst="rect">
              <a:avLst/>
            </a:prstGeom>
          </p:spPr>
        </p:pic>
      </p:grpSp>
      <p:sp>
        <p:nvSpPr>
          <p:cNvPr id="210" name="Google Shape;348;p28"/>
          <p:cNvSpPr txBox="1"/>
          <p:nvPr/>
        </p:nvSpPr>
        <p:spPr>
          <a:xfrm>
            <a:off x="1055370" y="1414462"/>
            <a:ext cx="2284095" cy="363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0" i="0" u="none" strike="noStrike" kern="0" cap="none" spc="0" normalizeH="0" baseline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Ai</a:t>
            </a:r>
            <a:r>
              <a:rPr kumimoji="0" lang="ko-KR" altLang="en-US" sz="1800" b="0" i="0" u="none" strike="noStrike" kern="0" cap="none" spc="0" normalizeH="0" baseline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kumimoji="0" lang="en-US" altLang="ko-KR" sz="1800" b="0" i="0" u="none" strike="noStrike" kern="0" cap="none" spc="0" normalizeH="0" baseline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HUB LandMark Data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114806" y="1772770"/>
            <a:ext cx="2553843" cy="319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500" dirty="0"/>
              <a:t>- 35개도시 </a:t>
            </a:r>
            <a:r>
              <a:rPr lang="en-US" altLang="ko-KR" sz="1500" dirty="0" err="1"/>
              <a:t>랜드마크</a:t>
            </a:r>
            <a:r>
              <a:rPr lang="en-US" altLang="ko-KR" sz="1500" dirty="0"/>
              <a:t> 20만장</a:t>
            </a:r>
          </a:p>
        </p:txBody>
      </p:sp>
      <p:sp>
        <p:nvSpPr>
          <p:cNvPr id="213" name="Google Shape;348;p28"/>
          <p:cNvSpPr txBox="1"/>
          <p:nvPr/>
        </p:nvSpPr>
        <p:spPr>
          <a:xfrm>
            <a:off x="1055370" y="2369013"/>
            <a:ext cx="2284095" cy="3638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0" i="0" u="none" strike="noStrike" kern="0" cap="none" spc="0" normalizeH="0" baseline="0" dirty="0" err="1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Dacon</a:t>
            </a:r>
            <a:r>
              <a:rPr kumimoji="0" lang="en-US" altLang="ko-KR" sz="1800" b="0" i="0" u="none" strike="noStrike" kern="0" cap="none" spc="0" normalizeH="0" baseline="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kumimoji="0" lang="en-US" altLang="ko-KR" sz="1800" b="0" i="0" u="none" strike="noStrike" kern="0" cap="none" spc="0" normalizeH="0" baseline="0" dirty="0" err="1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LandMark</a:t>
            </a:r>
            <a:r>
              <a:rPr kumimoji="0" lang="en-US" altLang="ko-KR" sz="1800" b="0" i="0" u="none" strike="noStrike" kern="0" cap="none" spc="0" normalizeH="0" baseline="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Data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114805" y="2796540"/>
            <a:ext cx="3515868" cy="776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5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비식별화된 한국형 랜드마크 데이터셋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5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클래스 : 1049개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5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kumimoji="0" lang="ko-KR" altLang="en-US" sz="15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ko-KR" sz="15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학습용 데이터셋 88,102장</a:t>
            </a:r>
          </a:p>
        </p:txBody>
      </p:sp>
      <p:sp>
        <p:nvSpPr>
          <p:cNvPr id="2" name="Google Shape;348;p28">
            <a:extLst>
              <a:ext uri="{FF2B5EF4-FFF2-40B4-BE49-F238E27FC236}">
                <a16:creationId xmlns:a16="http://schemas.microsoft.com/office/drawing/2014/main" id="{B273AC21-592B-4726-8553-2096C2E5904F}"/>
              </a:ext>
            </a:extLst>
          </p:cNvPr>
          <p:cNvSpPr txBox="1"/>
          <p:nvPr/>
        </p:nvSpPr>
        <p:spPr>
          <a:xfrm>
            <a:off x="1048376" y="3621302"/>
            <a:ext cx="3031344" cy="3638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0" i="0" u="none" strike="noStrike" kern="0" cap="none" spc="0" normalizeH="0" baseline="0" dirty="0" err="1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LandMark</a:t>
            </a:r>
            <a:r>
              <a:rPr kumimoji="0" lang="en-US" altLang="ko-KR" sz="1800" b="0" i="0" u="none" strike="noStrike" kern="0" cap="none" spc="0" normalizeH="0" baseline="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Data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46B98-4564-417B-BE3D-36C11D09BF4F}"/>
              </a:ext>
            </a:extLst>
          </p:cNvPr>
          <p:cNvSpPr txBox="1"/>
          <p:nvPr/>
        </p:nvSpPr>
        <p:spPr>
          <a:xfrm>
            <a:off x="1107811" y="4048829"/>
            <a:ext cx="39052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Tx/>
              <a:buChar char="-"/>
              <a:defRPr/>
            </a:pP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Hub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kumimoji="0" lang="en-US" altLang="ko-KR" sz="1500" b="0" i="0" u="none" strike="noStrike" kern="0" cap="none" spc="0" normalizeH="0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Dacon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이용하여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분류</a:t>
            </a:r>
            <a:endParaRPr kumimoji="0" lang="en-US" altLang="ko-KR" sz="1500" b="0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Tx/>
              <a:buChar char="-"/>
              <a:defRPr/>
            </a:pPr>
            <a:r>
              <a:rPr lang="en-US" altLang="ko-KR" sz="1500" dirty="0"/>
              <a:t>10</a:t>
            </a:r>
            <a:r>
              <a:rPr lang="ko-KR" altLang="en-US" sz="1500" dirty="0"/>
              <a:t>개의 분류로 </a:t>
            </a:r>
            <a:r>
              <a:rPr lang="en-US" altLang="ko-KR" sz="1500" dirty="0"/>
              <a:t>100</a:t>
            </a:r>
            <a:r>
              <a:rPr lang="ko-KR" altLang="en-US" sz="1500" dirty="0"/>
              <a:t>장을 </a:t>
            </a:r>
            <a:r>
              <a:rPr lang="en-US" altLang="ko-KR" sz="1500" dirty="0"/>
              <a:t>Argument</a:t>
            </a:r>
          </a:p>
        </p:txBody>
      </p:sp>
      <p:cxnSp>
        <p:nvCxnSpPr>
          <p:cNvPr id="17" name="Google Shape;127;p17">
            <a:extLst>
              <a:ext uri="{FF2B5EF4-FFF2-40B4-BE49-F238E27FC236}">
                <a16:creationId xmlns:a16="http://schemas.microsoft.com/office/drawing/2014/main" id="{F23B3F6F-F952-496D-AE66-3AE97F28AB65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799746" y="3081946"/>
            <a:ext cx="4644743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IMPLEMENTION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8832342" y="168195"/>
            <a:ext cx="2320300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</a:t>
            </a: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전처리</a:t>
            </a:r>
            <a:endParaRPr lang="en-US" altLang="ko-KR" sz="16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2" name="Google Shape;127;p17">
            <a:extLst>
              <a:ext uri="{FF2B5EF4-FFF2-40B4-BE49-F238E27FC236}">
                <a16:creationId xmlns:a16="http://schemas.microsoft.com/office/drawing/2014/main" id="{E03538DE-87EC-4806-8D11-12F3434463A4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9C5249C-9008-4472-A019-0AA245831F30}"/>
              </a:ext>
            </a:extLst>
          </p:cNvPr>
          <p:cNvSpPr/>
          <p:nvPr/>
        </p:nvSpPr>
        <p:spPr>
          <a:xfrm>
            <a:off x="2351480" y="2330896"/>
            <a:ext cx="2196207" cy="2196207"/>
          </a:xfrm>
          <a:prstGeom prst="ellipse">
            <a:avLst/>
          </a:prstGeom>
          <a:solidFill>
            <a:schemeClr val="bg1"/>
          </a:solidFill>
          <a:ln w="57150" cmpd="thickThin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Data Collect</a:t>
            </a:r>
            <a:endParaRPr lang="ko-KR" altLang="en-US" sz="1700" b="1" dirty="0">
              <a:solidFill>
                <a:srgbClr val="FF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타원 1">
            <a:extLst>
              <a:ext uri="{FF2B5EF4-FFF2-40B4-BE49-F238E27FC236}">
                <a16:creationId xmlns:a16="http://schemas.microsoft.com/office/drawing/2014/main" id="{15FC440A-BEDB-4F82-84DB-D5409C84B8B6}"/>
              </a:ext>
            </a:extLst>
          </p:cNvPr>
          <p:cNvSpPr/>
          <p:nvPr/>
        </p:nvSpPr>
        <p:spPr>
          <a:xfrm>
            <a:off x="5123847" y="2330896"/>
            <a:ext cx="2196207" cy="2196207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Add </a:t>
            </a:r>
            <a:r>
              <a:rPr kumimoji="0" lang="en-US" altLang="ko-KR" sz="1700" b="1" i="0" u="none" strike="noStrike" kern="0" cap="none" spc="0" normalizeH="0" baseline="0" dirty="0">
                <a:solidFill>
                  <a:srgbClr val="FF0000"/>
                </a:solidFill>
                <a:latin typeface="나눔스퀘어 Bold"/>
                <a:ea typeface="나눔스퀘어 Bold"/>
              </a:rPr>
              <a:t>Lat, </a:t>
            </a:r>
            <a:r>
              <a:rPr kumimoji="0" lang="en-US" altLang="ko-KR" sz="1700" b="1" i="0" u="none" strike="noStrike" kern="0" cap="none" spc="0" normalizeH="0" baseline="0" dirty="0" err="1">
                <a:solidFill>
                  <a:srgbClr val="FF0000"/>
                </a:solidFill>
                <a:latin typeface="나눔스퀘어 Bold"/>
                <a:ea typeface="나눔스퀘어 Bold"/>
              </a:rPr>
              <a:t>Lng</a:t>
            </a:r>
            <a:endParaRPr kumimoji="0" lang="en-US" altLang="ko-KR" sz="1700" b="1" i="0" u="none" strike="noStrike" kern="0" cap="none" spc="0" normalizeH="0" baseline="0" dirty="0">
              <a:solidFill>
                <a:srgbClr val="FF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타원 1">
            <a:extLst>
              <a:ext uri="{FF2B5EF4-FFF2-40B4-BE49-F238E27FC236}">
                <a16:creationId xmlns:a16="http://schemas.microsoft.com/office/drawing/2014/main" id="{10BB7F3E-4C71-4A71-8280-31009CCD85E7}"/>
              </a:ext>
            </a:extLst>
          </p:cNvPr>
          <p:cNvSpPr/>
          <p:nvPr/>
        </p:nvSpPr>
        <p:spPr>
          <a:xfrm>
            <a:off x="7860189" y="2330896"/>
            <a:ext cx="2196207" cy="2196207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en-US" altLang="ko-KR" sz="1700" b="1" i="0" u="none" strike="noStrike" kern="0" cap="none" spc="0" normalizeH="0" baseline="0" dirty="0">
              <a:solidFill>
                <a:srgbClr val="2F3436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A38BE86-F03A-4E9D-ACC1-EE9A3D582A21}"/>
              </a:ext>
            </a:extLst>
          </p:cNvPr>
          <p:cNvSpPr/>
          <p:nvPr/>
        </p:nvSpPr>
        <p:spPr>
          <a:xfrm>
            <a:off x="4655721" y="3086923"/>
            <a:ext cx="360045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B4FBC7E-6C3C-4F0B-B63C-5D8FFAE946D9}"/>
              </a:ext>
            </a:extLst>
          </p:cNvPr>
          <p:cNvSpPr/>
          <p:nvPr/>
        </p:nvSpPr>
        <p:spPr>
          <a:xfrm>
            <a:off x="7428067" y="3086923"/>
            <a:ext cx="360045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>
              <a:alpha val="100000"/>
            </a:srgbClr>
          </a:solidFill>
          <a:ln w="2540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en-US" altLang="ko-KR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A38978-CC84-4823-9DCA-56306BCDD681}"/>
              </a:ext>
            </a:extLst>
          </p:cNvPr>
          <p:cNvSpPr txBox="1"/>
          <p:nvPr/>
        </p:nvSpPr>
        <p:spPr>
          <a:xfrm>
            <a:off x="8082784" y="3247543"/>
            <a:ext cx="18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8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Data To  JSON</a:t>
            </a:r>
            <a:endParaRPr kumimoji="0" lang="en-US" altLang="ko-KR" sz="1800" b="1" i="0" u="none" strike="noStrike" kern="0" cap="none" spc="0" normalizeH="0" baseline="0" dirty="0">
              <a:solidFill>
                <a:srgbClr val="FF0000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8832342" y="168195"/>
            <a:ext cx="2320300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</a:t>
            </a: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전처리</a:t>
            </a:r>
            <a:endParaRPr lang="en-US" altLang="ko-KR" sz="16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2" name="Google Shape;127;p17">
            <a:extLst>
              <a:ext uri="{FF2B5EF4-FFF2-40B4-BE49-F238E27FC236}">
                <a16:creationId xmlns:a16="http://schemas.microsoft.com/office/drawing/2014/main" id="{E03538DE-87EC-4806-8D11-12F3434463A4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C2FA8A2-F383-430E-88B2-E91CABE7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0635" y="1790584"/>
            <a:ext cx="8610728" cy="3357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5FC11-D87B-4AD4-929F-821E42E3E8E0}"/>
              </a:ext>
            </a:extLst>
          </p:cNvPr>
          <p:cNvSpPr txBox="1"/>
          <p:nvPr/>
        </p:nvSpPr>
        <p:spPr>
          <a:xfrm>
            <a:off x="-1529489" y="826770"/>
            <a:ext cx="753619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 b="1" dirty="0">
                <a:solidFill>
                  <a:srgbClr val="2F3436"/>
                </a:solidFill>
                <a:latin typeface="나눔스퀘어 Bold"/>
              </a:rPr>
              <a:t>Add </a:t>
            </a:r>
            <a:r>
              <a:rPr lang="en-US" altLang="ko-KR" sz="1700" b="1" dirty="0" err="1">
                <a:solidFill>
                  <a:srgbClr val="2F3436"/>
                </a:solidFill>
                <a:latin typeface="나눔스퀘어 Bold"/>
              </a:rPr>
              <a:t>LatLng</a:t>
            </a:r>
            <a:r>
              <a:rPr lang="en-US" altLang="ko-KR" sz="1700" b="1" dirty="0">
                <a:solidFill>
                  <a:srgbClr val="2F3436"/>
                </a:solidFill>
                <a:latin typeface="나눔스퀘어 Bold"/>
              </a:rPr>
              <a:t> – </a:t>
            </a:r>
            <a:r>
              <a:rPr lang="en-US" altLang="ko-KR" sz="1700" b="1" dirty="0" err="1">
                <a:solidFill>
                  <a:srgbClr val="2F3436"/>
                </a:solidFill>
                <a:latin typeface="나눔스퀘어 Bold"/>
              </a:rPr>
              <a:t>Dacon</a:t>
            </a:r>
            <a:r>
              <a:rPr lang="ko-KR" altLang="en-US" sz="1700" b="1" dirty="0">
                <a:solidFill>
                  <a:srgbClr val="2F3436"/>
                </a:solidFill>
                <a:latin typeface="나눔스퀘어 Bold"/>
              </a:rPr>
              <a:t> 데이터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2FDB5-9A20-4B85-8758-422731A3FAA4}"/>
              </a:ext>
            </a:extLst>
          </p:cNvPr>
          <p:cNvSpPr txBox="1"/>
          <p:nvPr/>
        </p:nvSpPr>
        <p:spPr>
          <a:xfrm>
            <a:off x="2278759" y="5805297"/>
            <a:ext cx="76344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지도 서비스를 위해</a:t>
            </a:r>
            <a:r>
              <a:rPr lang="en-US" altLang="ko-KR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각 랜드마크의 위도</a:t>
            </a:r>
            <a:r>
              <a:rPr lang="en-US" altLang="ko-KR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/</a:t>
            </a:r>
            <a:r>
              <a:rPr lang="ko-KR" altLang="en-US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경도 데이터가 필요</a:t>
            </a:r>
            <a:r>
              <a:rPr lang="en-US" altLang="ko-KR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1500" b="1" dirty="0" err="1">
                <a:solidFill>
                  <a:schemeClr val="tx1"/>
                </a:solidFill>
                <a:latin typeface="나눔스퀘어 Bold"/>
                <a:ea typeface="나눔스퀘어 Bold"/>
              </a:rPr>
              <a:t>GoogleMap</a:t>
            </a:r>
            <a:r>
              <a:rPr lang="ko-KR" altLang="en-US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에 해당 랜드마크의 이름을 검색 </a:t>
            </a:r>
            <a:r>
              <a:rPr lang="en-US" altLang="ko-KR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=&gt; </a:t>
            </a:r>
            <a:r>
              <a:rPr lang="ko-KR" altLang="en-US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위도</a:t>
            </a:r>
            <a:r>
              <a:rPr lang="en-US" altLang="ko-KR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/</a:t>
            </a:r>
            <a:r>
              <a:rPr lang="ko-KR" altLang="en-US" sz="1500" b="1" dirty="0" err="1">
                <a:solidFill>
                  <a:schemeClr val="tx1"/>
                </a:solidFill>
                <a:latin typeface="나눔스퀘어 Bold"/>
                <a:ea typeface="나눔스퀘어 Bold"/>
              </a:rPr>
              <a:t>경도값</a:t>
            </a:r>
            <a:r>
              <a:rPr lang="ko-KR" altLang="en-US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 추출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482D1B-1925-4B7E-8ED0-D5E548372AAF}"/>
              </a:ext>
            </a:extLst>
          </p:cNvPr>
          <p:cNvSpPr/>
          <p:nvPr/>
        </p:nvSpPr>
        <p:spPr>
          <a:xfrm>
            <a:off x="2711530" y="1818443"/>
            <a:ext cx="1440200" cy="206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DF668-6259-4CC9-884B-E85442A1F663}"/>
              </a:ext>
            </a:extLst>
          </p:cNvPr>
          <p:cNvSpPr txBox="1"/>
          <p:nvPr/>
        </p:nvSpPr>
        <p:spPr>
          <a:xfrm>
            <a:off x="2743679" y="148439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 Bold"/>
              </a:rPr>
              <a:t>Search_query</a:t>
            </a:r>
            <a:endParaRPr lang="en-US" altLang="ko-KR" dirty="0">
              <a:latin typeface="나눔스퀘어 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A24F2E-D5D9-4AA2-907D-C329671189CC}"/>
              </a:ext>
            </a:extLst>
          </p:cNvPr>
          <p:cNvSpPr/>
          <p:nvPr/>
        </p:nvSpPr>
        <p:spPr>
          <a:xfrm>
            <a:off x="4151730" y="1818443"/>
            <a:ext cx="1224170" cy="206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DFC0F-6591-46EA-973B-483BC378AE36}"/>
              </a:ext>
            </a:extLst>
          </p:cNvPr>
          <p:cNvSpPr txBox="1"/>
          <p:nvPr/>
        </p:nvSpPr>
        <p:spPr>
          <a:xfrm>
            <a:off x="4114439" y="1496736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/>
              </a:rPr>
              <a:t>위도</a:t>
            </a:r>
            <a:r>
              <a:rPr lang="en-US" altLang="ko-KR" dirty="0">
                <a:latin typeface="나눔스퀘어 Bold"/>
              </a:rPr>
              <a:t>,</a:t>
            </a:r>
            <a:r>
              <a:rPr lang="ko-KR" altLang="en-US" dirty="0">
                <a:latin typeface="나눔스퀘어 Bold"/>
              </a:rPr>
              <a:t>경도</a:t>
            </a:r>
            <a:r>
              <a:rPr lang="en-US" altLang="ko-KR" dirty="0">
                <a:latin typeface="나눔스퀘어 Bold"/>
              </a:rPr>
              <a:t>(</a:t>
            </a:r>
            <a:r>
              <a:rPr lang="ko-KR" altLang="en-US" dirty="0" err="1">
                <a:latin typeface="나눔스퀘어 Bold"/>
              </a:rPr>
              <a:t>구글맵</a:t>
            </a:r>
            <a:r>
              <a:rPr lang="en-US" altLang="ko-KR" dirty="0">
                <a:latin typeface="나눔스퀘어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074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8832342" y="168195"/>
            <a:ext cx="2320300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</a:t>
            </a: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전처리</a:t>
            </a:r>
            <a:endParaRPr lang="en-US" altLang="ko-KR" sz="16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2" name="Google Shape;127;p17">
            <a:extLst>
              <a:ext uri="{FF2B5EF4-FFF2-40B4-BE49-F238E27FC236}">
                <a16:creationId xmlns:a16="http://schemas.microsoft.com/office/drawing/2014/main" id="{E03538DE-87EC-4806-8D11-12F3434463A4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9" name="타원 1">
            <a:extLst>
              <a:ext uri="{FF2B5EF4-FFF2-40B4-BE49-F238E27FC236}">
                <a16:creationId xmlns:a16="http://schemas.microsoft.com/office/drawing/2014/main" id="{B8295B04-0EB0-49F5-82AE-293C19ABB6B4}"/>
              </a:ext>
            </a:extLst>
          </p:cNvPr>
          <p:cNvSpPr/>
          <p:nvPr/>
        </p:nvSpPr>
        <p:spPr>
          <a:xfrm>
            <a:off x="2315531" y="2330896"/>
            <a:ext cx="2196207" cy="2196207"/>
          </a:xfrm>
          <a:prstGeom prst="ellipse">
            <a:avLst/>
          </a:prstGeom>
          <a:solidFill>
            <a:schemeClr val="bg1"/>
          </a:solidFill>
          <a:ln w="57150" cmpd="thickThin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Selenium</a:t>
            </a:r>
          </a:p>
          <a:p>
            <a:pPr algn="ctr">
              <a:defRPr/>
            </a:pPr>
            <a:r>
              <a:rPr lang="ko-KR" altLang="en-US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활용하여 지도 검색</a:t>
            </a:r>
            <a:endParaRPr lang="en-US" altLang="ko-KR" sz="1700" b="1" dirty="0">
              <a:solidFill>
                <a:srgbClr val="FF0000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(Zoom=21)</a:t>
            </a:r>
          </a:p>
        </p:txBody>
      </p:sp>
      <p:sp>
        <p:nvSpPr>
          <p:cNvPr id="21" name="타원 1">
            <a:extLst>
              <a:ext uri="{FF2B5EF4-FFF2-40B4-BE49-F238E27FC236}">
                <a16:creationId xmlns:a16="http://schemas.microsoft.com/office/drawing/2014/main" id="{7764D1F0-BDC4-4240-B456-EC0D9548F72A}"/>
              </a:ext>
            </a:extLst>
          </p:cNvPr>
          <p:cNvSpPr/>
          <p:nvPr/>
        </p:nvSpPr>
        <p:spPr>
          <a:xfrm>
            <a:off x="5087898" y="2330896"/>
            <a:ext cx="2196207" cy="2196207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URL </a:t>
            </a:r>
            <a:r>
              <a:rPr lang="ko-KR" altLang="en-US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파싱</a:t>
            </a:r>
            <a:endParaRPr lang="en-US" altLang="ko-KR" sz="1700" b="1" dirty="0">
              <a:solidFill>
                <a:srgbClr val="FF0000"/>
              </a:solidFill>
              <a:latin typeface="나눔스퀘어 Bold"/>
              <a:ea typeface="나눔스퀘어 Bold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및</a:t>
            </a:r>
            <a:endParaRPr lang="en-US" altLang="ko-KR" sz="1700" b="1" dirty="0">
              <a:solidFill>
                <a:srgbClr val="FF0000"/>
              </a:solidFill>
              <a:latin typeface="나눔스퀘어 Bold"/>
              <a:ea typeface="나눔스퀘어 Bold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오차 보정</a:t>
            </a:r>
            <a:endParaRPr lang="en-US" altLang="ko-KR" sz="1700" b="1" dirty="0">
              <a:solidFill>
                <a:srgbClr val="FF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25" name="타원 1">
            <a:extLst>
              <a:ext uri="{FF2B5EF4-FFF2-40B4-BE49-F238E27FC236}">
                <a16:creationId xmlns:a16="http://schemas.microsoft.com/office/drawing/2014/main" id="{6F4D4A09-BEED-4157-A8B1-C0F44349880B}"/>
              </a:ext>
            </a:extLst>
          </p:cNvPr>
          <p:cNvSpPr/>
          <p:nvPr/>
        </p:nvSpPr>
        <p:spPr>
          <a:xfrm>
            <a:off x="7824240" y="2330896"/>
            <a:ext cx="2196207" cy="2196207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Data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To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JSON</a:t>
            </a:r>
            <a:endParaRPr kumimoji="0" lang="en-US" altLang="ko-KR" sz="1700" b="1" i="0" u="none" strike="noStrike" kern="0" cap="none" spc="0" normalizeH="0" baseline="0" dirty="0">
              <a:solidFill>
                <a:srgbClr val="FF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5174B17-DD42-4E36-820E-DF8B758474CE}"/>
              </a:ext>
            </a:extLst>
          </p:cNvPr>
          <p:cNvSpPr/>
          <p:nvPr/>
        </p:nvSpPr>
        <p:spPr>
          <a:xfrm>
            <a:off x="4619772" y="3086923"/>
            <a:ext cx="360045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2C698D3-29DB-45FE-BC01-1624AE94D018}"/>
              </a:ext>
            </a:extLst>
          </p:cNvPr>
          <p:cNvSpPr/>
          <p:nvPr/>
        </p:nvSpPr>
        <p:spPr>
          <a:xfrm>
            <a:off x="7392118" y="3086923"/>
            <a:ext cx="360045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>
              <a:alpha val="100000"/>
            </a:srgbClr>
          </a:solidFill>
          <a:ln w="2540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en-US" altLang="ko-KR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366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8832342" y="168195"/>
            <a:ext cx="2320300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</a:t>
            </a: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전처리</a:t>
            </a:r>
            <a:endParaRPr lang="en-US" altLang="ko-KR" sz="16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2" name="Google Shape;127;p17">
            <a:extLst>
              <a:ext uri="{FF2B5EF4-FFF2-40B4-BE49-F238E27FC236}">
                <a16:creationId xmlns:a16="http://schemas.microsoft.com/office/drawing/2014/main" id="{E03538DE-87EC-4806-8D11-12F3434463A4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982763-F7BF-4772-80DE-697D7F74ABB9}"/>
              </a:ext>
            </a:extLst>
          </p:cNvPr>
          <p:cNvSpPr txBox="1"/>
          <p:nvPr/>
        </p:nvSpPr>
        <p:spPr>
          <a:xfrm>
            <a:off x="-1529489" y="826770"/>
            <a:ext cx="753619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 b="1" dirty="0">
                <a:solidFill>
                  <a:srgbClr val="2F3436"/>
                </a:solidFill>
                <a:latin typeface="나눔스퀘어 Bold"/>
              </a:rPr>
              <a:t>Add Lat, </a:t>
            </a:r>
            <a:r>
              <a:rPr lang="en-US" altLang="ko-KR" sz="1700" b="1" dirty="0" err="1">
                <a:solidFill>
                  <a:srgbClr val="2F3436"/>
                </a:solidFill>
                <a:latin typeface="나눔스퀘어 Bold"/>
              </a:rPr>
              <a:t>Lng</a:t>
            </a:r>
            <a:r>
              <a:rPr lang="en-US" altLang="ko-KR" sz="1700" b="1" dirty="0">
                <a:solidFill>
                  <a:srgbClr val="2F3436"/>
                </a:solidFill>
                <a:latin typeface="나눔스퀘어 Bold"/>
              </a:rPr>
              <a:t> – </a:t>
            </a:r>
            <a:r>
              <a:rPr lang="en-US" altLang="ko-KR" sz="1700" b="1" dirty="0" err="1">
                <a:solidFill>
                  <a:srgbClr val="2F3436"/>
                </a:solidFill>
                <a:latin typeface="나눔스퀘어 Bold"/>
              </a:rPr>
              <a:t>Dacon</a:t>
            </a:r>
            <a:r>
              <a:rPr lang="ko-KR" altLang="en-US" sz="1700" b="1" dirty="0">
                <a:solidFill>
                  <a:srgbClr val="2F3436"/>
                </a:solidFill>
                <a:latin typeface="나눔스퀘어 Bold"/>
              </a:rPr>
              <a:t> 데이터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EEF73-9620-4A1B-BB62-92D8E914F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40" y="1505965"/>
            <a:ext cx="4384058" cy="48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3874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8832342" y="168195"/>
            <a:ext cx="2320300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</a:t>
            </a: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전처리</a:t>
            </a:r>
            <a:endParaRPr lang="en-US" altLang="ko-KR" sz="16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2" name="Google Shape;127;p17">
            <a:extLst>
              <a:ext uri="{FF2B5EF4-FFF2-40B4-BE49-F238E27FC236}">
                <a16:creationId xmlns:a16="http://schemas.microsoft.com/office/drawing/2014/main" id="{E03538DE-87EC-4806-8D11-12F3434463A4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6D233E-8843-4ECC-8F07-69372E217523}"/>
              </a:ext>
            </a:extLst>
          </p:cNvPr>
          <p:cNvSpPr txBox="1"/>
          <p:nvPr/>
        </p:nvSpPr>
        <p:spPr>
          <a:xfrm>
            <a:off x="-168870" y="826770"/>
            <a:ext cx="6096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 b="1" dirty="0">
                <a:solidFill>
                  <a:srgbClr val="2F3436"/>
                </a:solidFill>
                <a:latin typeface="나눔스퀘어 Bold"/>
              </a:rPr>
              <a:t>Add Lat, </a:t>
            </a:r>
            <a:r>
              <a:rPr lang="en-US" altLang="ko-KR" sz="1700" b="1" dirty="0" err="1">
                <a:solidFill>
                  <a:srgbClr val="2F3436"/>
                </a:solidFill>
                <a:latin typeface="나눔스퀘어 Bold"/>
              </a:rPr>
              <a:t>Lng</a:t>
            </a:r>
            <a:r>
              <a:rPr lang="en-US" altLang="ko-KR" sz="1700" b="1" dirty="0">
                <a:solidFill>
                  <a:srgbClr val="2F3436"/>
                </a:solidFill>
                <a:latin typeface="나눔스퀘어 Bold"/>
              </a:rPr>
              <a:t> – </a:t>
            </a:r>
            <a:r>
              <a:rPr lang="ko-KR" altLang="en-US" sz="1700" b="1" dirty="0">
                <a:solidFill>
                  <a:srgbClr val="2F3436"/>
                </a:solidFill>
                <a:latin typeface="나눔스퀘어 Bold"/>
              </a:rPr>
              <a:t>서울 중구 문화관광 데이터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EAF29A4-D1CE-4777-B4B3-D23687C75E24}"/>
              </a:ext>
            </a:extLst>
          </p:cNvPr>
          <p:cNvSpPr/>
          <p:nvPr/>
        </p:nvSpPr>
        <p:spPr>
          <a:xfrm>
            <a:off x="5354457" y="2654952"/>
            <a:ext cx="1249021" cy="154809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7C15C-29DB-4FF6-9D9E-98785077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20" y="1412720"/>
            <a:ext cx="3895804" cy="4565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F33540-2FFB-427F-9009-0F0DA9F6CB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52"/>
          <a:stretch/>
        </p:blipFill>
        <p:spPr>
          <a:xfrm>
            <a:off x="1210666" y="1412720"/>
            <a:ext cx="3700125" cy="46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924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이미지 </a:t>
            </a:r>
            <a:r>
              <a:rPr lang="ko-KR" altLang="en-US" sz="1600" b="1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2" name="타원 1"/>
          <p:cNvSpPr/>
          <p:nvPr/>
        </p:nvSpPr>
        <p:spPr>
          <a:xfrm>
            <a:off x="811655" y="2330896"/>
            <a:ext cx="2196207" cy="2196207"/>
          </a:xfrm>
          <a:prstGeom prst="ellipse">
            <a:avLst/>
          </a:prstGeom>
          <a:solidFill>
            <a:schemeClr val="bg1"/>
          </a:solidFill>
          <a:ln w="57150" cmpd="thickThin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V</a:t>
            </a:r>
            <a:r>
              <a:rPr lang="ko-KR" altLang="en-US" sz="1700" b="1" dirty="0" err="1">
                <a:solidFill>
                  <a:srgbClr val="FF0000"/>
                </a:solidFill>
                <a:latin typeface="나눔스퀘어 Bold"/>
                <a:ea typeface="나눔스퀘어 Bold"/>
              </a:rPr>
              <a:t>ectorization</a:t>
            </a:r>
            <a:endParaRPr lang="ko-KR" altLang="en-US" sz="1700" b="1" dirty="0">
              <a:solidFill>
                <a:srgbClr val="FF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182" name="타원 1"/>
          <p:cNvSpPr/>
          <p:nvPr/>
        </p:nvSpPr>
        <p:spPr>
          <a:xfrm>
            <a:off x="3584022" y="2330896"/>
            <a:ext cx="2196207" cy="2196207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700" b="1" i="0" u="none" strike="noStrike" kern="0" cap="none" spc="0" normalizeH="0" baseline="0" dirty="0">
                <a:solidFill>
                  <a:srgbClr val="FF0000"/>
                </a:solidFill>
                <a:latin typeface="나눔스퀘어 Bold"/>
                <a:ea typeface="나눔스퀘어 Bold"/>
              </a:rPr>
              <a:t>Modeling</a:t>
            </a:r>
          </a:p>
        </p:txBody>
      </p:sp>
      <p:sp>
        <p:nvSpPr>
          <p:cNvPr id="183" name="타원 1"/>
          <p:cNvSpPr/>
          <p:nvPr/>
        </p:nvSpPr>
        <p:spPr>
          <a:xfrm>
            <a:off x="6320364" y="2330896"/>
            <a:ext cx="2196207" cy="2196207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700" b="1" i="0" u="none" strike="noStrike" kern="0" cap="none" spc="0" normalizeH="0" baseline="0" dirty="0">
                <a:solidFill>
                  <a:srgbClr val="FF0000"/>
                </a:solidFill>
                <a:latin typeface="나눔스퀘어 Bold"/>
                <a:ea typeface="나눔스퀘어 Bold"/>
              </a:rPr>
              <a:t>Training</a:t>
            </a:r>
          </a:p>
        </p:txBody>
      </p:sp>
      <p:sp>
        <p:nvSpPr>
          <p:cNvPr id="184" name="타원 1"/>
          <p:cNvSpPr/>
          <p:nvPr/>
        </p:nvSpPr>
        <p:spPr>
          <a:xfrm>
            <a:off x="9020634" y="2330896"/>
            <a:ext cx="2196207" cy="2196207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700" b="1" i="0" u="none" strike="noStrike" kern="0" cap="none" spc="0" normalizeH="0" baseline="0" dirty="0">
                <a:solidFill>
                  <a:srgbClr val="FF0000"/>
                </a:solidFill>
                <a:latin typeface="나눔스퀘어 Bold"/>
                <a:ea typeface="나눔스퀘어 Bold"/>
              </a:rPr>
              <a:t>Transfer Learning</a:t>
            </a:r>
          </a:p>
        </p:txBody>
      </p:sp>
      <p:sp>
        <p:nvSpPr>
          <p:cNvPr id="185" name="화살표: 오른쪽 184"/>
          <p:cNvSpPr/>
          <p:nvPr/>
        </p:nvSpPr>
        <p:spPr>
          <a:xfrm>
            <a:off x="3115896" y="3086923"/>
            <a:ext cx="360045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6" name="화살표: 오른쪽 185"/>
          <p:cNvSpPr/>
          <p:nvPr/>
        </p:nvSpPr>
        <p:spPr>
          <a:xfrm>
            <a:off x="5888242" y="3086923"/>
            <a:ext cx="360045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>
              <a:alpha val="100000"/>
            </a:srgbClr>
          </a:solidFill>
          <a:ln w="2540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en-US" altLang="ko-KR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87" name="화살표: 오른쪽 186"/>
          <p:cNvSpPr/>
          <p:nvPr/>
        </p:nvSpPr>
        <p:spPr>
          <a:xfrm>
            <a:off x="8606755" y="3086923"/>
            <a:ext cx="359144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>
              <a:alpha val="100000"/>
            </a:srgbClr>
          </a:solidFill>
          <a:ln w="2540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en-US" altLang="ko-KR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</p:txBody>
      </p:sp>
      <p:cxnSp>
        <p:nvCxnSpPr>
          <p:cNvPr id="14" name="Google Shape;127;p17">
            <a:extLst>
              <a:ext uri="{FF2B5EF4-FFF2-40B4-BE49-F238E27FC236}">
                <a16:creationId xmlns:a16="http://schemas.microsoft.com/office/drawing/2014/main" id="{88D1103F-73FC-4329-93F7-A9EC05957A2D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kumimoji="0" lang="en-US" sz="2500" b="1" i="0" u="none" strike="noStrike" kern="0" cap="none" spc="0" normalizeH="0" baseline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kumimoji="0" lang="en-US" sz="2500" b="1" i="0" u="none" strike="noStrike" kern="0" cap="none" spc="0" normalizeH="0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ko-KR" sz="2500" b="1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5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600" b="1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이미지 </a:t>
            </a:r>
            <a:r>
              <a:rPr lang="ko-KR" altLang="en-US" sz="1600" b="1" dirty="0">
                <a:latin typeface="맑은 고딕"/>
                <a:ea typeface="맑은 고딕"/>
                <a:cs typeface="맑은 고딕"/>
                <a:sym typeface="맑은 고딕"/>
              </a:rPr>
              <a:t>분류</a:t>
            </a:r>
            <a:endParaRPr kumimoji="0" lang="ko-KR" altLang="en-US" sz="1600" b="1" i="0" u="none" strike="noStrike" kern="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1760" y="1501140"/>
            <a:ext cx="6888480" cy="3855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04070" y="851885"/>
            <a:ext cx="6096000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 b="1" dirty="0">
                <a:solidFill>
                  <a:srgbClr val="2F3436"/>
                </a:solidFill>
                <a:latin typeface="나눔스퀘어 Bold"/>
                <a:ea typeface="나눔스퀘어 Bold"/>
              </a:rPr>
              <a:t>V</a:t>
            </a:r>
            <a:r>
              <a:rPr lang="ko-KR" altLang="en-US" sz="1700" b="1" dirty="0" err="1">
                <a:solidFill>
                  <a:srgbClr val="2F3436"/>
                </a:solidFill>
                <a:latin typeface="나눔스퀘어 Bold"/>
                <a:ea typeface="나눔스퀘어 Bold"/>
              </a:rPr>
              <a:t>ectorization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78759" y="5805297"/>
            <a:ext cx="7634480" cy="54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dirty="0" err="1">
                <a:solidFill>
                  <a:schemeClr val="tx1"/>
                </a:solidFill>
                <a:latin typeface="나눔스퀘어 Bold"/>
                <a:ea typeface="나눔스퀘어 Bold"/>
              </a:rPr>
              <a:t>Decon</a:t>
            </a:r>
            <a:r>
              <a:rPr lang="ko-KR" altLang="en-US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 데이터셋 클래스당 약</a:t>
            </a:r>
            <a:r>
              <a:rPr lang="en-US" altLang="ko-KR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100</a:t>
            </a:r>
            <a:r>
              <a:rPr lang="ko-KR" altLang="en-US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장을 </a:t>
            </a:r>
            <a:r>
              <a:rPr lang="en-US" altLang="ko-KR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나눔스퀘어 Bold"/>
                <a:ea typeface="나눔스퀘어 Bold"/>
              </a:rPr>
              <a:t>ImageData</a:t>
            </a:r>
            <a:endParaRPr lang="en-US" altLang="ko-KR" sz="1500" b="1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Generator</a:t>
            </a:r>
            <a:r>
              <a:rPr lang="ko-KR" altLang="en-US" sz="1500" b="1" dirty="0">
                <a:solidFill>
                  <a:schemeClr val="tx1"/>
                </a:solidFill>
                <a:latin typeface="나눔스퀘어 Bold"/>
                <a:ea typeface="나눔스퀘어 Bold"/>
              </a:rPr>
              <a:t>로 데이터를 늘린 뒤 벡터화 진행</a:t>
            </a:r>
          </a:p>
        </p:txBody>
      </p:sp>
      <p:cxnSp>
        <p:nvCxnSpPr>
          <p:cNvPr id="11" name="Google Shape;127;p17">
            <a:extLst>
              <a:ext uri="{FF2B5EF4-FFF2-40B4-BE49-F238E27FC236}">
                <a16:creationId xmlns:a16="http://schemas.microsoft.com/office/drawing/2014/main" id="{A61E6176-D511-485E-B713-2F4056DAF3E8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kumimoji="0" lang="en-US" sz="2500" b="1" i="0" u="none" strike="noStrike" kern="0" cap="none" spc="0" normalizeH="0" baseline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kumimoji="0" lang="en-US" sz="2500" b="1" i="0" u="none" strike="noStrike" kern="0" cap="none" spc="0" normalizeH="0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ko-KR" sz="2500" b="1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5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600" b="1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이미지 </a:t>
            </a:r>
            <a:r>
              <a:rPr lang="ko-KR" altLang="en-US" sz="1600" b="1" dirty="0">
                <a:latin typeface="맑은 고딕"/>
                <a:ea typeface="맑은 고딕"/>
                <a:cs typeface="맑은 고딕"/>
                <a:sym typeface="맑은 고딕"/>
              </a:rPr>
              <a:t>분류</a:t>
            </a:r>
            <a:endParaRPr kumimoji="0" lang="ko-KR" altLang="en-US" sz="1600" b="1" i="0" u="none" strike="noStrike" kern="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091" y="840412"/>
            <a:ext cx="609599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700" b="1" i="0" u="none" strike="noStrike" kern="0" cap="none" spc="0" normalizeH="0" baseline="0" dirty="0">
                <a:solidFill>
                  <a:srgbClr val="2F3436"/>
                </a:solidFill>
                <a:latin typeface="나눔스퀘어 Bold"/>
                <a:ea typeface="나눔스퀘어 Bold"/>
              </a:rPr>
              <a:t>Modeling(Convolution Neural Network)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3340" y="1290363"/>
            <a:ext cx="6624920" cy="27516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0F70B9-F400-4CBB-B5A4-3BC57779C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57" b="41372"/>
          <a:stretch/>
        </p:blipFill>
        <p:spPr>
          <a:xfrm>
            <a:off x="5087860" y="3861060"/>
            <a:ext cx="6984970" cy="2525149"/>
          </a:xfrm>
          <a:prstGeom prst="rect">
            <a:avLst/>
          </a:prstGeom>
        </p:spPr>
      </p:pic>
      <p:cxnSp>
        <p:nvCxnSpPr>
          <p:cNvPr id="10" name="Google Shape;127;p17">
            <a:extLst>
              <a:ext uri="{FF2B5EF4-FFF2-40B4-BE49-F238E27FC236}">
                <a16:creationId xmlns:a16="http://schemas.microsoft.com/office/drawing/2014/main" id="{C2A4C0D2-5065-49DD-B812-9B505E8F2AFD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5"/>
          <p:cNvGrpSpPr/>
          <p:nvPr/>
        </p:nvGrpSpPr>
        <p:grpSpPr>
          <a:xfrm>
            <a:off x="352642" y="382661"/>
            <a:ext cx="599795" cy="588890"/>
            <a:chOff x="352642" y="382660"/>
            <a:chExt cx="1619249" cy="1589809"/>
          </a:xfrm>
        </p:grpSpPr>
        <p:sp>
          <p:nvSpPr>
            <p:cNvPr id="94" name="Google Shape;94;p15"/>
            <p:cNvSpPr/>
            <p:nvPr/>
          </p:nvSpPr>
          <p:spPr>
            <a:xfrm>
              <a:off x="650155" y="382660"/>
              <a:ext cx="354950" cy="158980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  <a:effectLst>
              <a:outerShdw blurRad="241300" dist="254000" sx="78000" sy="78000" algn="l" rotWithShape="0">
                <a:srgbClr val="0F4C82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52642" y="661987"/>
              <a:ext cx="1619249" cy="33099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dist="63500" dir="3600000" sx="78000" sy="78000" algn="l" rotWithShape="0">
                <a:srgbClr val="0F4C82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96" name="Google Shape;96;p15"/>
          <p:cNvSpPr/>
          <p:nvPr/>
        </p:nvSpPr>
        <p:spPr>
          <a:xfrm>
            <a:off x="1062640" y="502614"/>
            <a:ext cx="2801081" cy="69410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</a:p>
        </p:txBody>
      </p:sp>
      <p:sp>
        <p:nvSpPr>
          <p:cNvPr id="97" name="Google Shape;97;p15"/>
          <p:cNvSpPr/>
          <p:nvPr/>
        </p:nvSpPr>
        <p:spPr>
          <a:xfrm>
            <a:off x="4295775" y="0"/>
            <a:ext cx="7896225" cy="68675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2B4A66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98" name="Google Shape;98;p15"/>
          <p:cNvGrpSpPr/>
          <p:nvPr/>
        </p:nvGrpSpPr>
        <p:grpSpPr>
          <a:xfrm rot="10800000">
            <a:off x="11209987" y="6012224"/>
            <a:ext cx="599795" cy="588890"/>
            <a:chOff x="352642" y="382660"/>
            <a:chExt cx="1619249" cy="1589809"/>
          </a:xfrm>
        </p:grpSpPr>
        <p:sp>
          <p:nvSpPr>
            <p:cNvPr id="99" name="Google Shape;99;p15"/>
            <p:cNvSpPr/>
            <p:nvPr/>
          </p:nvSpPr>
          <p:spPr>
            <a:xfrm>
              <a:off x="650155" y="382660"/>
              <a:ext cx="354950" cy="158980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2B4A66"/>
              </a:solidFill>
              <a:prstDash val="solid"/>
              <a:miter/>
            </a:ln>
            <a:effectLst>
              <a:outerShdw blurRad="241300" dist="254000" sx="78000" sy="78000" algn="l" rotWithShape="0">
                <a:srgbClr val="0F4C82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52642" y="661987"/>
              <a:ext cx="1619249" cy="33099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2B4A66"/>
              </a:solidFill>
              <a:prstDash val="solid"/>
              <a:miter/>
            </a:ln>
            <a:effectLst>
              <a:outerShdw blurRad="63500" dist="63500" dir="3600000" sx="78000" sy="78000" algn="l" rotWithShape="0">
                <a:srgbClr val="0F4C82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1" name="Google Shape;101;p15"/>
          <p:cNvSpPr/>
          <p:nvPr/>
        </p:nvSpPr>
        <p:spPr>
          <a:xfrm rot="5400000">
            <a:off x="5451347" y="1909761"/>
            <a:ext cx="536828" cy="466725"/>
          </a:xfrm>
          <a:prstGeom prst="triangle">
            <a:avLst>
              <a:gd name="adj" fmla="val 50000"/>
            </a:avLst>
          </a:prstGeom>
          <a:solidFill>
            <a:srgbClr val="142D52"/>
          </a:solidFill>
          <a:ln w="12700" cap="flat" cmpd="sng">
            <a:solidFill>
              <a:srgbClr val="2B4A66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2" name="Google Shape;102;p15"/>
          <p:cNvSpPr/>
          <p:nvPr/>
        </p:nvSpPr>
        <p:spPr>
          <a:xfrm rot="5400000">
            <a:off x="5451348" y="2941637"/>
            <a:ext cx="536828" cy="466725"/>
          </a:xfrm>
          <a:prstGeom prst="triangle">
            <a:avLst>
              <a:gd name="adj" fmla="val 50000"/>
            </a:avLst>
          </a:prstGeom>
          <a:solidFill>
            <a:srgbClr val="142D52"/>
          </a:solidFill>
          <a:ln w="12700" cap="flat" cmpd="sng">
            <a:solidFill>
              <a:srgbClr val="2B4A66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3" name="Google Shape;103;p15"/>
          <p:cNvSpPr/>
          <p:nvPr/>
        </p:nvSpPr>
        <p:spPr>
          <a:xfrm rot="5400000">
            <a:off x="5451348" y="3973512"/>
            <a:ext cx="536828" cy="466725"/>
          </a:xfrm>
          <a:prstGeom prst="triangle">
            <a:avLst>
              <a:gd name="adj" fmla="val 50000"/>
            </a:avLst>
          </a:prstGeom>
          <a:solidFill>
            <a:srgbClr val="142D52"/>
          </a:solidFill>
          <a:ln w="12700" cap="flat" cmpd="sng">
            <a:solidFill>
              <a:srgbClr val="2B4A66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6096000" y="1777660"/>
            <a:ext cx="4942908" cy="596446"/>
            <a:chOff x="6096000" y="4959010"/>
            <a:chExt cx="4942908" cy="596446"/>
          </a:xfrm>
        </p:grpSpPr>
        <p:sp>
          <p:nvSpPr>
            <p:cNvPr id="109" name="Google Shape;109;p15"/>
            <p:cNvSpPr/>
            <p:nvPr/>
          </p:nvSpPr>
          <p:spPr>
            <a:xfrm flipH="1">
              <a:off x="6096000" y="4959010"/>
              <a:ext cx="4942908" cy="59644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274594" y="5037539"/>
              <a:ext cx="4574000" cy="45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INTRODUCTION</a:t>
              </a:r>
              <a:endParaRPr sz="24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6096000" y="2838110"/>
            <a:ext cx="4942908" cy="596446"/>
            <a:chOff x="6096000" y="4959010"/>
            <a:chExt cx="4942908" cy="596446"/>
          </a:xfrm>
        </p:grpSpPr>
        <p:sp>
          <p:nvSpPr>
            <p:cNvPr id="112" name="Google Shape;112;p15"/>
            <p:cNvSpPr/>
            <p:nvPr/>
          </p:nvSpPr>
          <p:spPr>
            <a:xfrm flipH="1">
              <a:off x="6096000" y="4959010"/>
              <a:ext cx="4942908" cy="59644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6274594" y="5037539"/>
              <a:ext cx="1313020" cy="4533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DESIGN</a:t>
              </a:r>
              <a:endParaRPr sz="24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6096000" y="3898559"/>
            <a:ext cx="4942908" cy="596446"/>
            <a:chOff x="6096000" y="4959010"/>
            <a:chExt cx="4942908" cy="596446"/>
          </a:xfrm>
        </p:grpSpPr>
        <p:sp>
          <p:nvSpPr>
            <p:cNvPr id="115" name="Google Shape;115;p15"/>
            <p:cNvSpPr/>
            <p:nvPr/>
          </p:nvSpPr>
          <p:spPr>
            <a:xfrm flipH="1">
              <a:off x="6096000" y="4959010"/>
              <a:ext cx="4942908" cy="59644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6274594" y="5037539"/>
              <a:ext cx="2541746" cy="45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IMPLEMENTION</a:t>
              </a:r>
              <a:endParaRPr sz="24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21" name="Google Shape;104;p15"/>
          <p:cNvSpPr/>
          <p:nvPr/>
        </p:nvSpPr>
        <p:spPr>
          <a:xfrm rot="5400000">
            <a:off x="5451348" y="5005387"/>
            <a:ext cx="536828" cy="466725"/>
          </a:xfrm>
          <a:prstGeom prst="triangle">
            <a:avLst>
              <a:gd name="adj" fmla="val 50000"/>
            </a:avLst>
          </a:prstGeom>
          <a:solidFill>
            <a:srgbClr val="142D52">
              <a:alpha val="100000"/>
            </a:srgbClr>
          </a:solidFill>
          <a:ln w="12700" cap="flat" cmpd="sng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800" b="0" i="0" u="none" strike="noStrike" kern="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22" name="Google Shape;105;p15"/>
          <p:cNvGrpSpPr/>
          <p:nvPr/>
        </p:nvGrpSpPr>
        <p:grpSpPr>
          <a:xfrm>
            <a:off x="6096000" y="4959010"/>
            <a:ext cx="4942908" cy="596446"/>
            <a:chOff x="6096000" y="4959010"/>
            <a:chExt cx="4942908" cy="596446"/>
          </a:xfrm>
        </p:grpSpPr>
        <p:sp>
          <p:nvSpPr>
            <p:cNvPr id="123" name="Google Shape;106;p15"/>
            <p:cNvSpPr/>
            <p:nvPr/>
          </p:nvSpPr>
          <p:spPr>
            <a:xfrm flipH="1">
              <a:off x="6096000" y="4959010"/>
              <a:ext cx="4942908" cy="59644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rgbClr val="FFFF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800" b="0" i="0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24" name="Google Shape;107;p15"/>
            <p:cNvSpPr txBox="1"/>
            <p:nvPr/>
          </p:nvSpPr>
          <p:spPr>
            <a:xfrm>
              <a:off x="6274594" y="5037539"/>
              <a:ext cx="4574000" cy="45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sz="2400" b="1" i="0" u="none" strike="noStrike" kern="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REALIZATION</a:t>
              </a:r>
              <a:endParaRPr kumimoji="0" sz="2400" b="1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41ED491-EA1B-4475-A236-0A8CB8A96022}"/>
              </a:ext>
            </a:extLst>
          </p:cNvPr>
          <p:cNvSpPr/>
          <p:nvPr/>
        </p:nvSpPr>
        <p:spPr>
          <a:xfrm>
            <a:off x="3287610" y="908650"/>
            <a:ext cx="5616780" cy="5544768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서버</a:t>
            </a:r>
          </a:p>
        </p:txBody>
      </p:sp>
      <p:sp>
        <p:nvSpPr>
          <p:cNvPr id="183" name="타원 1"/>
          <p:cNvSpPr/>
          <p:nvPr/>
        </p:nvSpPr>
        <p:spPr>
          <a:xfrm>
            <a:off x="3863721" y="3503037"/>
            <a:ext cx="2019122" cy="2014223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algn="ctr" latinLnBrk="1">
              <a:defRPr/>
            </a:pPr>
            <a:endParaRPr lang="en-US" altLang="ko-KR" sz="1800" b="1">
              <a:latin typeface="나눔스퀘어 ExtraBold"/>
              <a:ea typeface="나눔스퀘어 ExtraBold"/>
            </a:endParaRPr>
          </a:p>
        </p:txBody>
      </p:sp>
      <p:sp>
        <p:nvSpPr>
          <p:cNvPr id="184" name="타원 1"/>
          <p:cNvSpPr/>
          <p:nvPr/>
        </p:nvSpPr>
        <p:spPr>
          <a:xfrm>
            <a:off x="5064049" y="1521737"/>
            <a:ext cx="2091961" cy="2103943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800" b="1">
                <a:solidFill>
                  <a:schemeClr val="tx1"/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85" name="타원 1"/>
          <p:cNvSpPr/>
          <p:nvPr/>
        </p:nvSpPr>
        <p:spPr>
          <a:xfrm>
            <a:off x="6358657" y="3453810"/>
            <a:ext cx="2041631" cy="2063450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8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5272297" y="2435478"/>
            <a:ext cx="1733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8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예측 결과 저장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811023" y="430853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ko-KR" altLang="en-US" sz="1800" b="1" i="0" u="none" strike="noStrike" kern="0" cap="none" spc="0" normalizeH="0" baseline="0" dirty="0" err="1">
                <a:solidFill>
                  <a:srgbClr val="FF0000"/>
                </a:solidFill>
                <a:latin typeface="나눔스퀘어 ExtraBold"/>
                <a:ea typeface="나눔스퀘어 ExtraBold"/>
              </a:rPr>
              <a:t>챗봇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 연계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223740" y="4346634"/>
            <a:ext cx="1316355" cy="366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JSON 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파싱</a:t>
            </a:r>
          </a:p>
        </p:txBody>
      </p:sp>
      <p:cxnSp>
        <p:nvCxnSpPr>
          <p:cNvPr id="12" name="Google Shape;127;p17">
            <a:extLst>
              <a:ext uri="{FF2B5EF4-FFF2-40B4-BE49-F238E27FC236}">
                <a16:creationId xmlns:a16="http://schemas.microsoft.com/office/drawing/2014/main" id="{238F7316-87D1-46AC-9D50-8DCBF9654DC3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</p:spTree>
    <p:extLst>
      <p:ext uri="{BB962C8B-B14F-4D97-AF65-F5344CB8AC3E}">
        <p14:creationId xmlns:p14="http://schemas.microsoft.com/office/powerpoint/2010/main" val="237660939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서버</a:t>
            </a:r>
          </a:p>
        </p:txBody>
      </p:sp>
      <p:graphicFrame>
        <p:nvGraphicFramePr>
          <p:cNvPr id="190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9260"/>
              </p:ext>
            </p:extLst>
          </p:nvPr>
        </p:nvGraphicFramePr>
        <p:xfrm>
          <a:off x="1478808" y="930049"/>
          <a:ext cx="9234384" cy="4988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9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8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나눔스퀘어 ExtraBold"/>
                          <a:ea typeface="나눔스퀘어 ExtraBold"/>
                        </a:rPr>
                        <a:t>기능</a:t>
                      </a:r>
                    </a:p>
                  </a:txBody>
                  <a:tcP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나눔스퀘어 ExtraBold"/>
                          <a:ea typeface="나눔스퀘어 ExtraBold"/>
                        </a:rPr>
                        <a:t>내용</a:t>
                      </a:r>
                    </a:p>
                  </a:txBody>
                  <a:tcP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0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예측모델 로드 후 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예측 결과 진행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-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Keras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로 생성한 모델을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로드하여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 예측하려는 이미지 예측 결과 저장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3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latin typeface="나눔스퀘어 ExtraBold"/>
                        <a:ea typeface="나눔스퀘어 Extra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나눔스퀘어 ExtraBold"/>
                          <a:ea typeface="나눔스퀘어 ExtraBold"/>
                        </a:rPr>
                        <a:t>예측 결과  정보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latin typeface="나눔스퀘어 ExtraBold"/>
                          <a:ea typeface="나눔스퀘어 ExtraBold"/>
                        </a:rPr>
                        <a:t>Json </a:t>
                      </a:r>
                      <a:r>
                        <a:rPr lang="ko-KR" altLang="en-US" sz="1400" b="1" dirty="0">
                          <a:latin typeface="나눔스퀘어 ExtraBold"/>
                          <a:ea typeface="나눔스퀘어 ExtraBold"/>
                        </a:rPr>
                        <a:t>파싱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latin typeface="나눔스퀘어"/>
                          <a:ea typeface="나눔스퀘어"/>
                        </a:rPr>
                        <a:t>- </a:t>
                      </a:r>
                      <a:r>
                        <a:rPr lang="ko-KR" altLang="en-US" sz="1400" b="1" dirty="0">
                          <a:latin typeface="나눔스퀘어"/>
                          <a:ea typeface="나눔스퀘어"/>
                        </a:rPr>
                        <a:t>예측결과 기반 랜드마크 주소 파싱 후 위도</a:t>
                      </a:r>
                      <a:r>
                        <a:rPr lang="en-US" altLang="ko-KR" sz="1400" b="1" dirty="0"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400" b="1" dirty="0">
                          <a:latin typeface="나눔스퀘어"/>
                          <a:ea typeface="나눔스퀘어"/>
                        </a:rPr>
                        <a:t>경도 저장</a:t>
                      </a:r>
                      <a:endParaRPr lang="en-US" altLang="ko-KR" sz="1400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latin typeface="나눔스퀘어"/>
                          <a:ea typeface="나눔스퀘어"/>
                        </a:rPr>
                        <a:t>  (</a:t>
                      </a:r>
                      <a:r>
                        <a:rPr lang="ko-KR" altLang="en-US" sz="1400" dirty="0">
                          <a:latin typeface="나눔스퀘어"/>
                          <a:ea typeface="나눔스퀘어"/>
                        </a:rPr>
                        <a:t>이미지 모델의 예측 결과를 </a:t>
                      </a:r>
                      <a:r>
                        <a:rPr lang="ko-KR" altLang="en-US" sz="1400" dirty="0" err="1">
                          <a:latin typeface="나눔스퀘어"/>
                          <a:ea typeface="나눔스퀘어"/>
                        </a:rPr>
                        <a:t>파싱하여</a:t>
                      </a:r>
                      <a:r>
                        <a:rPr lang="ko-KR" altLang="en-US" sz="1400" dirty="0">
                          <a:latin typeface="나눔스퀘어"/>
                          <a:ea typeface="나눔스퀘어"/>
                        </a:rPr>
                        <a:t> 주소를 위도</a:t>
                      </a:r>
                      <a:r>
                        <a:rPr lang="en-US" altLang="ko-KR" sz="1400" dirty="0"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400" dirty="0">
                          <a:latin typeface="나눔스퀘어"/>
                          <a:ea typeface="나눔스퀘어"/>
                        </a:rPr>
                        <a:t>경도로 변환 후 저장</a:t>
                      </a:r>
                      <a:r>
                        <a:rPr lang="en-US" altLang="ko-KR" sz="1400" dirty="0">
                          <a:latin typeface="나눔스퀘어"/>
                          <a:ea typeface="나눔스퀘어"/>
                        </a:rPr>
                        <a:t>)</a:t>
                      </a:r>
                      <a:endParaRPr lang="ko-KR" altLang="en-US" sz="1400" dirty="0">
                        <a:latin typeface="나눔스퀘어"/>
                        <a:ea typeface="나눔스퀘어"/>
                      </a:endParaRPr>
                    </a:p>
                    <a:p>
                      <a:pPr algn="l" latinLnBrk="1">
                        <a:defRPr/>
                      </a:pP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latin typeface="나눔스퀘어"/>
                          <a:ea typeface="나눔스퀘어"/>
                        </a:rPr>
                        <a:t>- </a:t>
                      </a:r>
                      <a:r>
                        <a:rPr lang="ko-KR" altLang="en-US" sz="1400" b="1" dirty="0">
                          <a:latin typeface="나눔스퀘어"/>
                          <a:ea typeface="나눔스퀘어"/>
                        </a:rPr>
                        <a:t>지도 맵 생성</a:t>
                      </a: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latin typeface="나눔스퀘어"/>
                          <a:ea typeface="나눔스퀘어"/>
                        </a:rPr>
                        <a:t>  (</a:t>
                      </a:r>
                      <a:r>
                        <a:rPr lang="ko-KR" altLang="en-US" sz="1400" dirty="0">
                          <a:latin typeface="나눔스퀘어"/>
                          <a:ea typeface="나눔스퀘어"/>
                        </a:rPr>
                        <a:t>해당 랜드마크 주변 추천 지도 생성</a:t>
                      </a:r>
                      <a:r>
                        <a:rPr lang="en-US" altLang="ko-KR" sz="1400" dirty="0">
                          <a:latin typeface="나눔스퀘어"/>
                          <a:ea typeface="나눔스퀘어"/>
                        </a:rPr>
                        <a:t>)</a:t>
                      </a:r>
                      <a:r>
                        <a:rPr lang="ko-KR" altLang="en-US" sz="1400" dirty="0"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  <a:defRPr/>
                      </a:pP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30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챗봇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 연계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latin typeface="나눔스퀘어"/>
                          <a:ea typeface="나눔스퀘어"/>
                        </a:rPr>
                        <a:t>- ’49.50.173.41/test1’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latin typeface="나눔스퀘어"/>
                          <a:ea typeface="나눔스퀘어"/>
                        </a:rPr>
                        <a:t>   (</a:t>
                      </a:r>
                      <a:r>
                        <a:rPr lang="ko-KR" altLang="en-US" sz="1400" dirty="0">
                          <a:latin typeface="나눔스퀘어"/>
                          <a:ea typeface="나눔스퀘어"/>
                        </a:rPr>
                        <a:t>모델 예측 결과값 </a:t>
                      </a:r>
                      <a:r>
                        <a:rPr lang="ko-KR" altLang="en-US" sz="1400" dirty="0" err="1">
                          <a:latin typeface="나눔스퀘어"/>
                          <a:ea typeface="나눔스퀘어"/>
                        </a:rPr>
                        <a:t>챗봇에</a:t>
                      </a:r>
                      <a:r>
                        <a:rPr lang="ko-KR" altLang="en-US" sz="1400" dirty="0">
                          <a:latin typeface="나눔스퀘어"/>
                          <a:ea typeface="나눔스퀘어"/>
                        </a:rPr>
                        <a:t> 송신</a:t>
                      </a:r>
                      <a:r>
                        <a:rPr lang="en-US" altLang="ko-KR" sz="1400" dirty="0">
                          <a:latin typeface="나눔스퀘어"/>
                          <a:ea typeface="나눔스퀘어"/>
                        </a:rPr>
                        <a:t>)</a:t>
                      </a:r>
                      <a:endParaRPr lang="ko-KR" altLang="en-US" sz="1400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latin typeface="나눔스퀘어"/>
                          <a:ea typeface="나눔스퀘어"/>
                        </a:rPr>
                        <a:t>- ’49.50.173.41/(</a:t>
                      </a:r>
                      <a:r>
                        <a:rPr lang="ko-KR" altLang="en-US" sz="1400" b="1" dirty="0">
                          <a:latin typeface="나눔스퀘어"/>
                          <a:ea typeface="나눔스퀘어"/>
                        </a:rPr>
                        <a:t>카테고리별</a:t>
                      </a:r>
                      <a:r>
                        <a:rPr lang="en-US" altLang="ko-KR" sz="1400" b="1" dirty="0">
                          <a:latin typeface="나눔스퀘어"/>
                          <a:ea typeface="나눔스퀘어"/>
                        </a:rPr>
                        <a:t>)’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dirty="0">
                          <a:latin typeface="나눔스퀘어"/>
                          <a:ea typeface="나눔스퀘어"/>
                        </a:rPr>
                        <a:t>   (</a:t>
                      </a:r>
                      <a:r>
                        <a:rPr lang="ko-KR" altLang="en-US" sz="1400" b="0" dirty="0" err="1">
                          <a:latin typeface="나눔스퀘어"/>
                          <a:ea typeface="나눔스퀘어"/>
                        </a:rPr>
                        <a:t>챗봇에서</a:t>
                      </a:r>
                      <a:r>
                        <a:rPr lang="ko-KR" altLang="en-US" sz="1400" b="0" dirty="0">
                          <a:latin typeface="나눔스퀘어"/>
                          <a:ea typeface="나눔스퀘어"/>
                        </a:rPr>
                        <a:t> 호출 시 특정 정보 송신</a:t>
                      </a:r>
                      <a:r>
                        <a:rPr lang="en-US" altLang="ko-KR" sz="1400" b="0" dirty="0">
                          <a:latin typeface="나눔스퀘어"/>
                          <a:ea typeface="나눔스퀘어"/>
                        </a:rPr>
                        <a:t>)</a:t>
                      </a:r>
                      <a:endParaRPr lang="ko-KR" altLang="en-US" sz="1400" b="0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latin typeface="나눔스퀘어"/>
                          <a:ea typeface="나눔스퀘어"/>
                        </a:rPr>
                        <a:t>- </a:t>
                      </a:r>
                      <a:r>
                        <a:rPr lang="ko-KR" altLang="en-US" sz="1400" b="1" dirty="0">
                          <a:latin typeface="나눔스퀘어"/>
                          <a:ea typeface="나눔스퀘어"/>
                        </a:rPr>
                        <a:t>사용자가 검색 시 포털사이트 링크 연계 제공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latin typeface="나눔스퀘어"/>
                          <a:ea typeface="나눔스퀘어"/>
                        </a:rPr>
                        <a:t>- </a:t>
                      </a:r>
                      <a:r>
                        <a:rPr lang="ko-KR" altLang="en-US" sz="1400" b="1" dirty="0">
                          <a:latin typeface="나눔스퀘어"/>
                          <a:ea typeface="나눔스퀘어"/>
                        </a:rPr>
                        <a:t>지도 서비스 제공</a:t>
                      </a: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Google Shape;127;p17">
            <a:extLst>
              <a:ext uri="{FF2B5EF4-FFF2-40B4-BE49-F238E27FC236}">
                <a16:creationId xmlns:a16="http://schemas.microsoft.com/office/drawing/2014/main" id="{DF8A06C2-3FAF-4DD3-8067-169460E0812F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서버 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- 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지도</a:t>
            </a:r>
          </a:p>
        </p:txBody>
      </p:sp>
      <p:cxnSp>
        <p:nvCxnSpPr>
          <p:cNvPr id="12" name="Google Shape;127;p17">
            <a:extLst>
              <a:ext uri="{FF2B5EF4-FFF2-40B4-BE49-F238E27FC236}">
                <a16:creationId xmlns:a16="http://schemas.microsoft.com/office/drawing/2014/main" id="{238F7316-87D1-46AC-9D50-8DCBF9654DC3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7372C5B2-2D5B-466B-A5F7-940F9F1EDD1C}"/>
              </a:ext>
            </a:extLst>
          </p:cNvPr>
          <p:cNvSpPr/>
          <p:nvPr/>
        </p:nvSpPr>
        <p:spPr>
          <a:xfrm>
            <a:off x="2315531" y="2330896"/>
            <a:ext cx="2196207" cy="2196207"/>
          </a:xfrm>
          <a:prstGeom prst="ellipse">
            <a:avLst/>
          </a:prstGeom>
          <a:solidFill>
            <a:schemeClr val="bg1"/>
          </a:solidFill>
          <a:ln w="57150" cmpd="thickThin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JSON</a:t>
            </a:r>
            <a:r>
              <a:rPr lang="ko-KR" altLang="en-US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Load</a:t>
            </a:r>
          </a:p>
        </p:txBody>
      </p:sp>
      <p:sp>
        <p:nvSpPr>
          <p:cNvPr id="4" name="타원 1">
            <a:extLst>
              <a:ext uri="{FF2B5EF4-FFF2-40B4-BE49-F238E27FC236}">
                <a16:creationId xmlns:a16="http://schemas.microsoft.com/office/drawing/2014/main" id="{9473AACF-2C36-4721-8425-714D3E7EC245}"/>
              </a:ext>
            </a:extLst>
          </p:cNvPr>
          <p:cNvSpPr/>
          <p:nvPr/>
        </p:nvSpPr>
        <p:spPr>
          <a:xfrm>
            <a:off x="5087898" y="2330896"/>
            <a:ext cx="2196207" cy="2196207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Data Parsing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&amp;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Add Marker</a:t>
            </a:r>
          </a:p>
        </p:txBody>
      </p:sp>
      <p:sp>
        <p:nvSpPr>
          <p:cNvPr id="5" name="타원 1">
            <a:extLst>
              <a:ext uri="{FF2B5EF4-FFF2-40B4-BE49-F238E27FC236}">
                <a16:creationId xmlns:a16="http://schemas.microsoft.com/office/drawing/2014/main" id="{AD5EA68D-7E52-45F2-9FB2-D73904565777}"/>
              </a:ext>
            </a:extLst>
          </p:cNvPr>
          <p:cNvSpPr/>
          <p:nvPr/>
        </p:nvSpPr>
        <p:spPr>
          <a:xfrm>
            <a:off x="7824240" y="2330896"/>
            <a:ext cx="2196207" cy="2196207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thickThin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FF0000"/>
                </a:solidFill>
                <a:latin typeface="나눔스퀘어 Bold"/>
                <a:ea typeface="나눔스퀘어 Bold"/>
              </a:rPr>
              <a:t>Save HTML</a:t>
            </a:r>
            <a:endParaRPr kumimoji="0" lang="en-US" altLang="ko-KR" sz="1700" b="1" i="0" u="none" strike="noStrike" kern="0" cap="none" spc="0" normalizeH="0" baseline="0" dirty="0">
              <a:solidFill>
                <a:srgbClr val="FF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460AC75-13F6-4646-A214-86E5AD4FB803}"/>
              </a:ext>
            </a:extLst>
          </p:cNvPr>
          <p:cNvSpPr/>
          <p:nvPr/>
        </p:nvSpPr>
        <p:spPr>
          <a:xfrm>
            <a:off x="4619772" y="3086923"/>
            <a:ext cx="360045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DE332B-7A3D-4836-A6BE-39D87D0646C4}"/>
              </a:ext>
            </a:extLst>
          </p:cNvPr>
          <p:cNvSpPr/>
          <p:nvPr/>
        </p:nvSpPr>
        <p:spPr>
          <a:xfrm>
            <a:off x="7392118" y="3086923"/>
            <a:ext cx="360045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>
              <a:alpha val="100000"/>
            </a:srgbClr>
          </a:solidFill>
          <a:ln w="25400" cap="flat" cmpd="sng" algn="ctr">
            <a:solidFill>
              <a:srgbClr val="2B4A6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en-US" altLang="ko-KR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32462-95A6-4337-8929-6166FF79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50" y="2636890"/>
            <a:ext cx="7044169" cy="31885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챗봇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en-US" altLang="ko-KR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TalkBot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9" name="Google Shape;127;p17">
            <a:extLst>
              <a:ext uri="{FF2B5EF4-FFF2-40B4-BE49-F238E27FC236}">
                <a16:creationId xmlns:a16="http://schemas.microsoft.com/office/drawing/2014/main" id="{2C023B1F-2E63-4EF0-8B6C-3A691C256E57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12B24C09-6824-448C-9CCB-2421F578D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446824"/>
              </p:ext>
            </p:extLst>
          </p:nvPr>
        </p:nvGraphicFramePr>
        <p:xfrm>
          <a:off x="1378888" y="1178861"/>
          <a:ext cx="9255631" cy="4849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5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9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8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나눔스퀘어 ExtraBold"/>
                          <a:ea typeface="나눔스퀘어 ExtraBold"/>
                        </a:rPr>
                        <a:t>기능</a:t>
                      </a:r>
                    </a:p>
                  </a:txBody>
                  <a:tcP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나눔스퀘어 ExtraBold"/>
                          <a:ea typeface="나눔스퀘어 ExtraBold"/>
                        </a:rPr>
                        <a:t>내용</a:t>
                      </a:r>
                    </a:p>
                  </a:txBody>
                  <a:tcP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48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/>
                        <a:t>서버 연동</a:t>
                      </a:r>
                      <a:endParaRPr lang="en-US" altLang="ko-KR" sz="1400" b="1" dirty="0"/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  <a:defRPr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Flask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서버와 연동하여 액션 플러그인을 활용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46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/>
                        <a:t>시나리오 설계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맛집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호텔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문화재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32462-95A6-4337-8929-6166FF79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28" y="988273"/>
            <a:ext cx="9495343" cy="42980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8941133" y="168195"/>
            <a:ext cx="2211509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챗봇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en-US" altLang="ko-KR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TalkBot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) - flow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3" name="직사각형 43"/>
          <p:cNvSpPr/>
          <p:nvPr/>
        </p:nvSpPr>
        <p:spPr>
          <a:xfrm>
            <a:off x="1487360" y="2276840"/>
            <a:ext cx="1737755" cy="317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Google Shape;127;p17">
            <a:extLst>
              <a:ext uri="{FF2B5EF4-FFF2-40B4-BE49-F238E27FC236}">
                <a16:creationId xmlns:a16="http://schemas.microsoft.com/office/drawing/2014/main" id="{2C023B1F-2E63-4EF0-8B6C-3A691C256E57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" name="직사각형 43">
            <a:extLst>
              <a:ext uri="{FF2B5EF4-FFF2-40B4-BE49-F238E27FC236}">
                <a16:creationId xmlns:a16="http://schemas.microsoft.com/office/drawing/2014/main" id="{8837EE05-79F9-4154-91A5-C0BB0EA01359}"/>
              </a:ext>
            </a:extLst>
          </p:cNvPr>
          <p:cNvSpPr/>
          <p:nvPr/>
        </p:nvSpPr>
        <p:spPr>
          <a:xfrm>
            <a:off x="1477845" y="1095316"/>
            <a:ext cx="1737755" cy="317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43">
            <a:extLst>
              <a:ext uri="{FF2B5EF4-FFF2-40B4-BE49-F238E27FC236}">
                <a16:creationId xmlns:a16="http://schemas.microsoft.com/office/drawing/2014/main" id="{3C3E4147-4877-4FCE-8FC5-6898756BA47C}"/>
              </a:ext>
            </a:extLst>
          </p:cNvPr>
          <p:cNvSpPr/>
          <p:nvPr/>
        </p:nvSpPr>
        <p:spPr>
          <a:xfrm>
            <a:off x="1477844" y="1544500"/>
            <a:ext cx="1737755" cy="6185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43">
            <a:extLst>
              <a:ext uri="{FF2B5EF4-FFF2-40B4-BE49-F238E27FC236}">
                <a16:creationId xmlns:a16="http://schemas.microsoft.com/office/drawing/2014/main" id="{EBF7B573-3383-449B-BB83-54D978B27609}"/>
              </a:ext>
            </a:extLst>
          </p:cNvPr>
          <p:cNvSpPr/>
          <p:nvPr/>
        </p:nvSpPr>
        <p:spPr>
          <a:xfrm>
            <a:off x="1477845" y="3348403"/>
            <a:ext cx="1737755" cy="317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43">
            <a:extLst>
              <a:ext uri="{FF2B5EF4-FFF2-40B4-BE49-F238E27FC236}">
                <a16:creationId xmlns:a16="http://schemas.microsoft.com/office/drawing/2014/main" id="{734E905E-40F5-4F54-8079-FA298720E5B5}"/>
              </a:ext>
            </a:extLst>
          </p:cNvPr>
          <p:cNvSpPr/>
          <p:nvPr/>
        </p:nvSpPr>
        <p:spPr>
          <a:xfrm>
            <a:off x="3935700" y="3068950"/>
            <a:ext cx="1737755" cy="317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43">
            <a:extLst>
              <a:ext uri="{FF2B5EF4-FFF2-40B4-BE49-F238E27FC236}">
                <a16:creationId xmlns:a16="http://schemas.microsoft.com/office/drawing/2014/main" id="{5407E0CF-08CD-4ADD-8D13-8CDAA499CFA0}"/>
              </a:ext>
            </a:extLst>
          </p:cNvPr>
          <p:cNvSpPr/>
          <p:nvPr/>
        </p:nvSpPr>
        <p:spPr>
          <a:xfrm>
            <a:off x="3935700" y="4293120"/>
            <a:ext cx="1737755" cy="317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43">
            <a:extLst>
              <a:ext uri="{FF2B5EF4-FFF2-40B4-BE49-F238E27FC236}">
                <a16:creationId xmlns:a16="http://schemas.microsoft.com/office/drawing/2014/main" id="{2B745174-06A8-4CA6-A21F-FCC8E820B6D8}"/>
              </a:ext>
            </a:extLst>
          </p:cNvPr>
          <p:cNvSpPr/>
          <p:nvPr/>
        </p:nvSpPr>
        <p:spPr>
          <a:xfrm>
            <a:off x="6393555" y="3348403"/>
            <a:ext cx="1737755" cy="317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43">
            <a:extLst>
              <a:ext uri="{FF2B5EF4-FFF2-40B4-BE49-F238E27FC236}">
                <a16:creationId xmlns:a16="http://schemas.microsoft.com/office/drawing/2014/main" id="{43155BAC-6804-4EBC-AE5F-2322AD355006}"/>
              </a:ext>
            </a:extLst>
          </p:cNvPr>
          <p:cNvSpPr/>
          <p:nvPr/>
        </p:nvSpPr>
        <p:spPr>
          <a:xfrm>
            <a:off x="8814080" y="3068950"/>
            <a:ext cx="1737755" cy="317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43">
            <a:extLst>
              <a:ext uri="{FF2B5EF4-FFF2-40B4-BE49-F238E27FC236}">
                <a16:creationId xmlns:a16="http://schemas.microsoft.com/office/drawing/2014/main" id="{A635D8F8-BCD4-4054-84CF-339D243BF5EF}"/>
              </a:ext>
            </a:extLst>
          </p:cNvPr>
          <p:cNvSpPr/>
          <p:nvPr/>
        </p:nvSpPr>
        <p:spPr>
          <a:xfrm>
            <a:off x="8814079" y="3503877"/>
            <a:ext cx="1737755" cy="317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43">
            <a:extLst>
              <a:ext uri="{FF2B5EF4-FFF2-40B4-BE49-F238E27FC236}">
                <a16:creationId xmlns:a16="http://schemas.microsoft.com/office/drawing/2014/main" id="{A68DC160-C22A-40B1-AE64-0E02E69364E7}"/>
              </a:ext>
            </a:extLst>
          </p:cNvPr>
          <p:cNvSpPr/>
          <p:nvPr/>
        </p:nvSpPr>
        <p:spPr>
          <a:xfrm>
            <a:off x="8814078" y="3938804"/>
            <a:ext cx="1737755" cy="317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43AFEFD-AB02-440F-BE31-2187AC2F9B9E}"/>
              </a:ext>
            </a:extLst>
          </p:cNvPr>
          <p:cNvSpPr/>
          <p:nvPr/>
        </p:nvSpPr>
        <p:spPr>
          <a:xfrm>
            <a:off x="2104405" y="1399520"/>
            <a:ext cx="484632" cy="15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765BF8D-B8D3-4F1E-ACE6-392298FBE0F1}"/>
              </a:ext>
            </a:extLst>
          </p:cNvPr>
          <p:cNvSpPr/>
          <p:nvPr/>
        </p:nvSpPr>
        <p:spPr>
          <a:xfrm>
            <a:off x="2104405" y="2135872"/>
            <a:ext cx="484632" cy="15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10A846A-6285-499B-ACFC-017D73D381BA}"/>
              </a:ext>
            </a:extLst>
          </p:cNvPr>
          <p:cNvSpPr/>
          <p:nvPr/>
        </p:nvSpPr>
        <p:spPr>
          <a:xfrm>
            <a:off x="2113921" y="2804812"/>
            <a:ext cx="484632" cy="3330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0B59DAC-1D3E-4BD8-A476-D1D3A1F7D2CE}"/>
              </a:ext>
            </a:extLst>
          </p:cNvPr>
          <p:cNvSpPr/>
          <p:nvPr/>
        </p:nvSpPr>
        <p:spPr>
          <a:xfrm rot="20380947">
            <a:off x="3432731" y="3212989"/>
            <a:ext cx="394729" cy="396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DB303A10-E25F-4157-8BBC-087C5E5250E8}"/>
              </a:ext>
            </a:extLst>
          </p:cNvPr>
          <p:cNvSpPr/>
          <p:nvPr/>
        </p:nvSpPr>
        <p:spPr>
          <a:xfrm>
            <a:off x="4562261" y="3753977"/>
            <a:ext cx="484632" cy="380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DD685EB9-C0E1-4EA1-98C9-E11EF44DC769}"/>
              </a:ext>
            </a:extLst>
          </p:cNvPr>
          <p:cNvSpPr/>
          <p:nvPr/>
        </p:nvSpPr>
        <p:spPr>
          <a:xfrm rot="20380947">
            <a:off x="5836140" y="3650127"/>
            <a:ext cx="394729" cy="396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60C0B85-E3CE-4FAD-9492-AAC598BDD824}"/>
              </a:ext>
            </a:extLst>
          </p:cNvPr>
          <p:cNvSpPr/>
          <p:nvPr/>
        </p:nvSpPr>
        <p:spPr>
          <a:xfrm rot="20380947">
            <a:off x="8293996" y="3083661"/>
            <a:ext cx="394729" cy="396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38A32B5A-627B-49D6-B5F0-9FF28A2030DD}"/>
              </a:ext>
            </a:extLst>
          </p:cNvPr>
          <p:cNvSpPr/>
          <p:nvPr/>
        </p:nvSpPr>
        <p:spPr>
          <a:xfrm>
            <a:off x="9416524" y="3366401"/>
            <a:ext cx="484632" cy="15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0856D05-037A-4678-AAEC-67AE58666435}"/>
              </a:ext>
            </a:extLst>
          </p:cNvPr>
          <p:cNvSpPr/>
          <p:nvPr/>
        </p:nvSpPr>
        <p:spPr>
          <a:xfrm>
            <a:off x="9440639" y="3821281"/>
            <a:ext cx="484632" cy="15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FA3ACF-9704-43EA-960F-7EC6F48A91CE}"/>
              </a:ext>
            </a:extLst>
          </p:cNvPr>
          <p:cNvSpPr/>
          <p:nvPr/>
        </p:nvSpPr>
        <p:spPr>
          <a:xfrm>
            <a:off x="1312295" y="5445280"/>
            <a:ext cx="792110" cy="379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D6591310-0BAF-40CB-8A64-F4577028F7EF}"/>
              </a:ext>
            </a:extLst>
          </p:cNvPr>
          <p:cNvSpPr/>
          <p:nvPr/>
        </p:nvSpPr>
        <p:spPr>
          <a:xfrm>
            <a:off x="2155397" y="5448092"/>
            <a:ext cx="443156" cy="379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7B653B-6C74-4599-BB07-4178BEADBA46}"/>
              </a:ext>
            </a:extLst>
          </p:cNvPr>
          <p:cNvSpPr/>
          <p:nvPr/>
        </p:nvSpPr>
        <p:spPr>
          <a:xfrm>
            <a:off x="2649544" y="5445280"/>
            <a:ext cx="2510326" cy="379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</a:t>
            </a:r>
            <a:r>
              <a:rPr lang="ko-KR" altLang="en-US" dirty="0" err="1"/>
              <a:t>에측</a:t>
            </a:r>
            <a:r>
              <a:rPr lang="ko-KR" altLang="en-US" dirty="0"/>
              <a:t> 및 이미지 결과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442CC3D6-E925-4267-8E4B-7215CCFA3377}"/>
              </a:ext>
            </a:extLst>
          </p:cNvPr>
          <p:cNvSpPr/>
          <p:nvPr/>
        </p:nvSpPr>
        <p:spPr>
          <a:xfrm>
            <a:off x="5290570" y="5448092"/>
            <a:ext cx="443156" cy="379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CE69DAD-B8DA-4F41-9C3D-D44A47E3E71B}"/>
              </a:ext>
            </a:extLst>
          </p:cNvPr>
          <p:cNvSpPr/>
          <p:nvPr/>
        </p:nvSpPr>
        <p:spPr>
          <a:xfrm>
            <a:off x="5805960" y="5445280"/>
            <a:ext cx="1226172" cy="379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한식 추천</a:t>
            </a:r>
            <a:endParaRPr lang="ko-KR" altLang="en-US" dirty="0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8B183A46-75D5-44EE-8F6B-693A2D506904}"/>
              </a:ext>
            </a:extLst>
          </p:cNvPr>
          <p:cNvSpPr/>
          <p:nvPr/>
        </p:nvSpPr>
        <p:spPr>
          <a:xfrm>
            <a:off x="7162832" y="5448092"/>
            <a:ext cx="443156" cy="379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1A72E4-29CA-4A0A-9C78-832759EBA4CF}"/>
              </a:ext>
            </a:extLst>
          </p:cNvPr>
          <p:cNvSpPr/>
          <p:nvPr/>
        </p:nvSpPr>
        <p:spPr>
          <a:xfrm>
            <a:off x="7678222" y="5445280"/>
            <a:ext cx="689055" cy="379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한식 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9FEED81-E703-483F-BA49-3E340A89ACBC}"/>
              </a:ext>
            </a:extLst>
          </p:cNvPr>
          <p:cNvSpPr/>
          <p:nvPr/>
        </p:nvSpPr>
        <p:spPr>
          <a:xfrm>
            <a:off x="8497977" y="5448092"/>
            <a:ext cx="443156" cy="379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1610C6D-2279-407C-A8C1-03CA9A73167C}"/>
              </a:ext>
            </a:extLst>
          </p:cNvPr>
          <p:cNvSpPr/>
          <p:nvPr/>
        </p:nvSpPr>
        <p:spPr>
          <a:xfrm>
            <a:off x="9013367" y="5445280"/>
            <a:ext cx="1866338" cy="379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한식 맛집 정보 유도</a:t>
            </a: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2748A64C-8503-40C9-810E-EA01986CF657}"/>
              </a:ext>
            </a:extLst>
          </p:cNvPr>
          <p:cNvSpPr/>
          <p:nvPr/>
        </p:nvSpPr>
        <p:spPr>
          <a:xfrm>
            <a:off x="1776556" y="6039079"/>
            <a:ext cx="443156" cy="379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0D926AA-EDF4-4A6A-961C-C45587D8A565}"/>
              </a:ext>
            </a:extLst>
          </p:cNvPr>
          <p:cNvSpPr/>
          <p:nvPr/>
        </p:nvSpPr>
        <p:spPr>
          <a:xfrm>
            <a:off x="2291946" y="6032068"/>
            <a:ext cx="1283704" cy="379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한식 검색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1C231EE8-DF16-47F3-858C-53F3C15DA5B7}"/>
              </a:ext>
            </a:extLst>
          </p:cNvPr>
          <p:cNvSpPr/>
          <p:nvPr/>
        </p:nvSpPr>
        <p:spPr>
          <a:xfrm>
            <a:off x="3791712" y="6039079"/>
            <a:ext cx="443156" cy="379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ADA3540-7839-4DF6-83AB-03D5637A3918}"/>
              </a:ext>
            </a:extLst>
          </p:cNvPr>
          <p:cNvSpPr/>
          <p:nvPr/>
        </p:nvSpPr>
        <p:spPr>
          <a:xfrm>
            <a:off x="4361018" y="6032068"/>
            <a:ext cx="1151940" cy="379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 유도</a:t>
            </a: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4C571D14-D8FB-4D72-A2D0-BA698B745061}"/>
              </a:ext>
            </a:extLst>
          </p:cNvPr>
          <p:cNvSpPr/>
          <p:nvPr/>
        </p:nvSpPr>
        <p:spPr>
          <a:xfrm>
            <a:off x="5752510" y="6039079"/>
            <a:ext cx="443156" cy="379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3B9E20-E514-48B7-A7B7-6744B5642F41}"/>
              </a:ext>
            </a:extLst>
          </p:cNvPr>
          <p:cNvSpPr/>
          <p:nvPr/>
        </p:nvSpPr>
        <p:spPr>
          <a:xfrm>
            <a:off x="6334516" y="6032068"/>
            <a:ext cx="689055" cy="379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</a:t>
            </a: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D5BF9D6B-6EFE-4D6C-8C79-C9CC7E47F5F2}"/>
              </a:ext>
            </a:extLst>
          </p:cNvPr>
          <p:cNvSpPr/>
          <p:nvPr/>
        </p:nvSpPr>
        <p:spPr>
          <a:xfrm>
            <a:off x="7193421" y="6039079"/>
            <a:ext cx="443156" cy="379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3960732-85C8-4DC4-B8EE-42C108A071E7}"/>
              </a:ext>
            </a:extLst>
          </p:cNvPr>
          <p:cNvSpPr/>
          <p:nvPr/>
        </p:nvSpPr>
        <p:spPr>
          <a:xfrm>
            <a:off x="7775427" y="6032068"/>
            <a:ext cx="689055" cy="379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90419441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19"/>
          <p:cNvCxnSpPr/>
          <p:nvPr/>
        </p:nvCxnSpPr>
        <p:spPr>
          <a:xfrm>
            <a:off x="839390" y="592789"/>
            <a:ext cx="10334627" cy="0"/>
          </a:xfrm>
          <a:prstGeom prst="straightConnector1">
            <a:avLst/>
          </a:prstGeom>
          <a:noFill/>
          <a:ln w="952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8172585" y="168195"/>
            <a:ext cx="2980057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챗봇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en-US" altLang="ko-KR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TalkBot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서비스 시연</a:t>
            </a:r>
          </a:p>
        </p:txBody>
      </p:sp>
      <p:pic>
        <p:nvPicPr>
          <p:cNvPr id="185" name="2020-10-29 15-16-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344928" y="980694"/>
            <a:ext cx="9323551" cy="5244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84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185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19"/>
          <p:cNvCxnSpPr/>
          <p:nvPr/>
        </p:nvCxnSpPr>
        <p:spPr>
          <a:xfrm>
            <a:off x="839390" y="592789"/>
            <a:ext cx="10334627" cy="0"/>
          </a:xfrm>
          <a:prstGeom prst="straightConnector1">
            <a:avLst/>
          </a:prstGeom>
          <a:noFill/>
          <a:ln w="952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60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IMPLEMENTION</a:t>
            </a:r>
          </a:p>
        </p:txBody>
      </p:sp>
      <p:pic>
        <p:nvPicPr>
          <p:cNvPr id="187" name="2020-10-29 15-21-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99388" y="980694"/>
            <a:ext cx="9323552" cy="5244498"/>
          </a:xfrm>
          <a:prstGeom prst="rect">
            <a:avLst/>
          </a:prstGeom>
        </p:spPr>
      </p:pic>
      <p:sp>
        <p:nvSpPr>
          <p:cNvPr id="3" name="Google Shape;161;p19">
            <a:extLst>
              <a:ext uri="{FF2B5EF4-FFF2-40B4-BE49-F238E27FC236}">
                <a16:creationId xmlns:a16="http://schemas.microsoft.com/office/drawing/2014/main" id="{7BC92A9A-C79C-4736-9D6E-5795037D65C5}"/>
              </a:ext>
            </a:extLst>
          </p:cNvPr>
          <p:cNvSpPr/>
          <p:nvPr/>
        </p:nvSpPr>
        <p:spPr>
          <a:xfrm>
            <a:off x="8400290" y="168195"/>
            <a:ext cx="2752352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챗봇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(</a:t>
            </a:r>
            <a:r>
              <a:rPr lang="en-US" altLang="ko-KR" sz="16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TalkBot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서비스 시</a:t>
            </a:r>
            <a:r>
              <a:rPr lang="ko-KR" altLang="en-US" sz="1600" b="1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연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4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187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"/>
          <p:cNvSpPr/>
          <p:nvPr/>
        </p:nvSpPr>
        <p:spPr>
          <a:xfrm>
            <a:off x="799746" y="3081946"/>
            <a:ext cx="4168493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REALIZATION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6"/>
          <p:cNvSpPr/>
          <p:nvPr/>
        </p:nvSpPr>
        <p:spPr>
          <a:xfrm>
            <a:off x="3575650" y="3794490"/>
            <a:ext cx="2422671" cy="4136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고찰</a:t>
            </a:r>
            <a:endParaRPr sz="1400" b="1" i="0" u="none" strike="noStrike" cap="none" dirty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6442" y="980660"/>
            <a:ext cx="606372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"/>
                <a:ea typeface="나눔스퀘어"/>
              </a:rPr>
              <a:t>- </a:t>
            </a:r>
            <a:r>
              <a:rPr lang="ko-KR" altLang="en-US" sz="1700" b="1" dirty="0">
                <a:solidFill>
                  <a:srgbClr val="FF0000"/>
                </a:solidFill>
                <a:latin typeface="나눔스퀘어"/>
                <a:ea typeface="나눔스퀘어"/>
              </a:rPr>
              <a:t>이미지</a:t>
            </a:r>
            <a:r>
              <a:rPr lang="ko-KR" altLang="en-US" sz="1700" b="1" dirty="0">
                <a:latin typeface="나눔스퀘어"/>
                <a:ea typeface="나눔스퀘어"/>
              </a:rPr>
              <a:t> 만으로 손 쉽게 </a:t>
            </a:r>
            <a:r>
              <a:rPr lang="ko-KR" altLang="en-US" sz="1700" b="1" dirty="0">
                <a:solidFill>
                  <a:srgbClr val="FF0000"/>
                </a:solidFill>
                <a:latin typeface="나눔스퀘어"/>
                <a:ea typeface="나눔스퀘어"/>
              </a:rPr>
              <a:t>랜드마크 정보 접근 가능</a:t>
            </a:r>
            <a:endParaRPr lang="ko-KR" altLang="en-US" sz="1700" dirty="0">
              <a:solidFill>
                <a:srgbClr val="FF0000"/>
              </a:solidFill>
              <a:latin typeface="나눔스퀘어"/>
              <a:ea typeface="나눔스퀘어"/>
            </a:endParaRPr>
          </a:p>
        </p:txBody>
      </p:sp>
      <p:sp>
        <p:nvSpPr>
          <p:cNvPr id="3" name="TextBox 27"/>
          <p:cNvSpPr txBox="1"/>
          <p:nvPr/>
        </p:nvSpPr>
        <p:spPr>
          <a:xfrm>
            <a:off x="1256444" y="1465892"/>
            <a:ext cx="584769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"/>
                <a:ea typeface="나눔스퀘어"/>
              </a:rPr>
              <a:t>- </a:t>
            </a:r>
            <a:r>
              <a:rPr lang="ko-KR" altLang="en-US" sz="1700" b="1" dirty="0">
                <a:solidFill>
                  <a:srgbClr val="FF0000"/>
                </a:solidFill>
                <a:latin typeface="나눔스퀘어"/>
                <a:ea typeface="나눔스퀘어"/>
              </a:rPr>
              <a:t>외국인</a:t>
            </a:r>
            <a:r>
              <a:rPr lang="ko-KR" altLang="en-US" sz="1700" b="1" dirty="0">
                <a:latin typeface="나눔스퀘어"/>
                <a:ea typeface="나눔스퀘어"/>
              </a:rPr>
              <a:t>이 손쉽게 </a:t>
            </a:r>
            <a:r>
              <a:rPr lang="ko-KR" altLang="en-US" sz="1700" b="1" dirty="0">
                <a:solidFill>
                  <a:srgbClr val="FF0000"/>
                </a:solidFill>
                <a:latin typeface="나눔스퀘어"/>
                <a:ea typeface="나눔스퀘어"/>
              </a:rPr>
              <a:t>한국의 랜드마크</a:t>
            </a:r>
            <a:r>
              <a:rPr lang="ko-KR" altLang="en-US" sz="1700" b="1" dirty="0">
                <a:latin typeface="나눔스퀘어"/>
                <a:ea typeface="나눔스퀘어"/>
              </a:rPr>
              <a:t>를 알 수 있음</a:t>
            </a:r>
            <a:endParaRPr lang="ko-KR" altLang="en-US" sz="1700" dirty="0">
              <a:latin typeface="나눔스퀘어"/>
              <a:ea typeface="나눔스퀘어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1256443" y="1957426"/>
            <a:ext cx="671181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"/>
                <a:ea typeface="나눔스퀘어"/>
              </a:rPr>
              <a:t>- </a:t>
            </a:r>
            <a:r>
              <a:rPr lang="ko-KR" altLang="en-US" sz="1700" b="1" dirty="0">
                <a:latin typeface="나눔스퀘어"/>
                <a:ea typeface="나눔스퀘어"/>
              </a:rPr>
              <a:t>랜드마크 주변의 </a:t>
            </a:r>
            <a:r>
              <a:rPr lang="ko-KR" altLang="en-US" sz="1700" b="1" dirty="0">
                <a:solidFill>
                  <a:srgbClr val="FF0000"/>
                </a:solidFill>
                <a:latin typeface="나눔스퀘어"/>
                <a:ea typeface="나눔스퀘어"/>
              </a:rPr>
              <a:t>추천 서비스 제공</a:t>
            </a:r>
            <a:r>
              <a:rPr lang="ko-KR" altLang="en-US" sz="1700" b="1" dirty="0">
                <a:latin typeface="나눔스퀘어"/>
                <a:ea typeface="나눔스퀘어"/>
              </a:rPr>
              <a:t>을 통해 편의성 향상</a:t>
            </a:r>
            <a:endParaRPr lang="ko-KR" altLang="en-US" sz="1700" dirty="0">
              <a:latin typeface="나눔스퀘어"/>
              <a:ea typeface="나눔스퀘어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256444" y="2420841"/>
            <a:ext cx="64770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latin typeface="나눔스퀘어"/>
                <a:ea typeface="나눔스퀘어"/>
              </a:rPr>
              <a:t>- </a:t>
            </a:r>
            <a:r>
              <a:rPr lang="ko-KR" altLang="en-US" sz="1700" b="1" dirty="0">
                <a:solidFill>
                  <a:srgbClr val="FF0000"/>
                </a:solidFill>
                <a:latin typeface="나눔스퀘어"/>
                <a:ea typeface="나눔스퀘어"/>
              </a:rPr>
              <a:t>새로운 여행 계획 </a:t>
            </a:r>
            <a:r>
              <a:rPr lang="ko-KR" altLang="en-US" sz="1700" b="1" dirty="0">
                <a:latin typeface="나눔스퀘어"/>
                <a:ea typeface="나눔스퀘어"/>
              </a:rPr>
              <a:t>비즈니스 모델 생성</a:t>
            </a:r>
          </a:p>
        </p:txBody>
      </p:sp>
      <p:sp>
        <p:nvSpPr>
          <p:cNvPr id="7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kumimoji="0" lang="en-US" sz="2500" b="1" i="0" u="none" strike="noStrike" kern="0" cap="none" spc="0" normalizeH="0" baseline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kumimoji="0" lang="en-US" altLang="ko-KR" sz="2500" b="1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REALIZATION</a:t>
            </a:r>
          </a:p>
        </p:txBody>
      </p:sp>
      <p:sp>
        <p:nvSpPr>
          <p:cNvPr id="8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600" b="1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기대효과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7910" y="3050533"/>
            <a:ext cx="5813354" cy="3214669"/>
          </a:xfrm>
          <a:prstGeom prst="rect">
            <a:avLst/>
          </a:prstGeom>
        </p:spPr>
      </p:pic>
      <p:cxnSp>
        <p:nvCxnSpPr>
          <p:cNvPr id="10" name="Google Shape;127;p17">
            <a:extLst>
              <a:ext uri="{FF2B5EF4-FFF2-40B4-BE49-F238E27FC236}">
                <a16:creationId xmlns:a16="http://schemas.microsoft.com/office/drawing/2014/main" id="{5FBF5511-00E4-40C6-B74C-BEA92C196BC9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59;p19"/>
          <p:cNvCxnSpPr/>
          <p:nvPr/>
        </p:nvCxnSpPr>
        <p:spPr>
          <a:xfrm>
            <a:off x="839390" y="592789"/>
            <a:ext cx="10334627" cy="0"/>
          </a:xfrm>
          <a:prstGeom prst="straightConnector1">
            <a:avLst/>
          </a:prstGeom>
          <a:noFill/>
          <a:ln w="9525" cap="flat" cmpd="sng">
            <a:solidFill>
              <a:srgbClr val="142D52">
                <a:alpha val="100000"/>
              </a:srgbClr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7" name="Google Shape;160;p19"/>
          <p:cNvSpPr/>
          <p:nvPr/>
        </p:nvSpPr>
        <p:spPr>
          <a:xfrm>
            <a:off x="811655" y="129196"/>
            <a:ext cx="2980057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kumimoji="0" lang="en-US" sz="2500" b="1" i="0" u="none" strike="noStrike" kern="0" cap="none" spc="0" normalizeH="0" baseline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kumimoji="0" lang="en-US" altLang="ko-KR" sz="2500" b="1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REALIZATION</a:t>
            </a:r>
          </a:p>
        </p:txBody>
      </p:sp>
      <p:sp>
        <p:nvSpPr>
          <p:cNvPr id="8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600" b="1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문제점</a:t>
            </a:r>
            <a:r>
              <a:rPr lang="en-US" altLang="ko-KR" sz="1600" b="1" dirty="0"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ko-KR" altLang="en-US" sz="1600" b="1" dirty="0">
                <a:latin typeface="맑은 고딕"/>
                <a:ea typeface="맑은 고딕"/>
                <a:cs typeface="맑은 고딕"/>
                <a:sym typeface="맑은 고딕"/>
              </a:rPr>
              <a:t>및 고찰</a:t>
            </a:r>
            <a:endParaRPr kumimoji="0" lang="ko-KR" altLang="en-US" sz="1600" b="1" i="0" u="none" strike="noStrike" kern="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0499A43-AB00-4405-917C-844277BA0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943854"/>
              </p:ext>
            </p:extLst>
          </p:nvPr>
        </p:nvGraphicFramePr>
        <p:xfrm>
          <a:off x="1942703" y="1552283"/>
          <a:ext cx="8128000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8290">
                  <a:extLst>
                    <a:ext uri="{9D8B030D-6E8A-4147-A177-3AD203B41FA5}">
                      <a16:colId xmlns:a16="http://schemas.microsoft.com/office/drawing/2014/main" val="3402745911"/>
                    </a:ext>
                  </a:extLst>
                </a:gridCol>
                <a:gridCol w="6039710">
                  <a:extLst>
                    <a:ext uri="{9D8B030D-6E8A-4147-A177-3AD203B41FA5}">
                      <a16:colId xmlns:a16="http://schemas.microsoft.com/office/drawing/2014/main" val="3914203417"/>
                    </a:ext>
                  </a:extLst>
                </a:gridCol>
              </a:tblGrid>
              <a:tr h="1310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Image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Recognition 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픽셀의 적용에서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64 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   &gt;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128x128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량이 늘어나 메모리 부족 현상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indent="0">
                        <a:buFontTx/>
                        <a:buNone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   -&gt;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클래스 량을 줄임</a:t>
                      </a:r>
                      <a:endParaRPr lang="en-US" altLang="ko-KR" sz="1600" b="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  <a:defRPr/>
                      </a:pPr>
                      <a:endParaRPr lang="en-US" altLang="ko-KR" sz="1600" b="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전통시장 등 인식이 어려운 이미지는 예측에 어려움이 발생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51001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TalkBot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-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액션 플러그인 및 모델 적용에 있어 익숙하지 않아 어려움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83973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-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서울 중구에 해당되는 한정된 정보 데이터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3788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B479D0A-4891-47AF-A2C5-EF7E0B1DA422}"/>
              </a:ext>
            </a:extLst>
          </p:cNvPr>
          <p:cNvSpPr txBox="1"/>
          <p:nvPr/>
        </p:nvSpPr>
        <p:spPr>
          <a:xfrm>
            <a:off x="-1466413" y="1012555"/>
            <a:ext cx="753619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 b="1" dirty="0">
                <a:solidFill>
                  <a:srgbClr val="2F3436"/>
                </a:solidFill>
                <a:latin typeface="나눔스퀘어 Bold"/>
              </a:rPr>
              <a:t>문제점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29174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799749" y="3081946"/>
            <a:ext cx="4644740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INTRODUCTION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2;p38"/>
          <p:cNvSpPr/>
          <p:nvPr/>
        </p:nvSpPr>
        <p:spPr>
          <a:xfrm>
            <a:off x="1847469" y="2357439"/>
            <a:ext cx="8137017" cy="214598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9000" b="1" i="0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타원 175"/>
          <p:cNvSpPr/>
          <p:nvPr/>
        </p:nvSpPr>
        <p:spPr>
          <a:xfrm>
            <a:off x="5044718" y="1756317"/>
            <a:ext cx="1965845" cy="2016252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8395963" y="1756362"/>
            <a:ext cx="1965845" cy="2016252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2060"/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 dirty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75" name="타원 174"/>
          <p:cNvSpPr/>
          <p:nvPr/>
        </p:nvSpPr>
        <p:spPr>
          <a:xfrm>
            <a:off x="1631442" y="1803273"/>
            <a:ext cx="1965845" cy="2016252"/>
          </a:xfrm>
          <a:prstGeom prst="ellipse">
            <a:avLst/>
          </a:prstGeom>
          <a:solidFill>
            <a:schemeClr val="lt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27" name="Google Shape;127;p17"/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28" name="Google Shape;128;p17"/>
          <p:cNvSpPr/>
          <p:nvPr/>
        </p:nvSpPr>
        <p:spPr>
          <a:xfrm>
            <a:off x="811655" y="129196"/>
            <a:ext cx="4644741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>
            <a:off x="3219449" y="327612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63" name="Google Shape;161;p19"/>
          <p:cNvSpPr/>
          <p:nvPr/>
        </p:nvSpPr>
        <p:spPr>
          <a:xfrm>
            <a:off x="8688324" y="168195"/>
            <a:ext cx="2464319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6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조원 소개 및 역할 분담</a:t>
            </a:r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3"/>
          <a:srcRect r="76540" b="76410"/>
          <a:stretch>
            <a:fillRect/>
          </a:stretch>
        </p:blipFill>
        <p:spPr>
          <a:xfrm>
            <a:off x="1923287" y="2184466"/>
            <a:ext cx="1296162" cy="1303401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3"/>
          <a:srcRect l="50000" t="50000" r="27370" b="25000"/>
          <a:stretch>
            <a:fillRect/>
          </a:stretch>
        </p:blipFill>
        <p:spPr>
          <a:xfrm>
            <a:off x="5412134" y="2098648"/>
            <a:ext cx="1250063" cy="1381125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3"/>
          <a:srcRect l="27610" t="74710" r="52700"/>
          <a:stretch>
            <a:fillRect/>
          </a:stretch>
        </p:blipFill>
        <p:spPr>
          <a:xfrm>
            <a:off x="8832342" y="2137556"/>
            <a:ext cx="1088142" cy="1397220"/>
          </a:xfrm>
          <a:prstGeom prst="rect">
            <a:avLst/>
          </a:prstGeom>
        </p:spPr>
      </p:pic>
      <p:sp>
        <p:nvSpPr>
          <p:cNvPr id="169" name="TextBox 168"/>
          <p:cNvSpPr txBox="1"/>
          <p:nvPr/>
        </p:nvSpPr>
        <p:spPr>
          <a:xfrm>
            <a:off x="2122090" y="1314831"/>
            <a:ext cx="1011935" cy="488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100" spc="0">
                <a:effectLst/>
                <a:latin typeface="+mn-lt"/>
                <a:ea typeface="나눔스퀘어 ExtraBold"/>
              </a:rPr>
              <a:t>손혁진</a:t>
            </a:r>
            <a:endParaRPr lang="ko-KR" altLang="en-US" sz="2000"/>
          </a:p>
        </p:txBody>
      </p:sp>
      <p:sp>
        <p:nvSpPr>
          <p:cNvPr id="170" name="TextBox 169"/>
          <p:cNvSpPr txBox="1"/>
          <p:nvPr/>
        </p:nvSpPr>
        <p:spPr>
          <a:xfrm>
            <a:off x="5535103" y="1314831"/>
            <a:ext cx="887730" cy="441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800" b="1" i="0" u="none" strike="noStrike" kern="100" cap="none" spc="0" normalizeH="0" baseline="0">
                <a:solidFill>
                  <a:srgbClr val="000000"/>
                </a:solidFill>
                <a:effectLst/>
                <a:latin typeface="Arial"/>
                <a:ea typeface="나눔스퀘어 ExtraBold"/>
              </a:rPr>
              <a:t>이준기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8941499" y="1314876"/>
            <a:ext cx="887730" cy="441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800" b="1" i="0" u="none" strike="noStrike" kern="100" cap="none" spc="0" normalizeH="0" baseline="0">
                <a:solidFill>
                  <a:srgbClr val="000000"/>
                </a:solidFill>
                <a:effectLst/>
                <a:latin typeface="Arial"/>
                <a:ea typeface="나눔스퀘어 ExtraBold"/>
              </a:rPr>
              <a:t>김진우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631442" y="3922094"/>
            <a:ext cx="2207758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500" kern="0" spc="0" dirty="0">
                <a:effectLst/>
                <a:latin typeface="나눔스퀘어"/>
                <a:ea typeface="나눔스퀘어"/>
              </a:rPr>
              <a:t>-</a:t>
            </a:r>
            <a:r>
              <a:rPr lang="ko-KR" altLang="en-US" sz="1500" kern="0" spc="0" dirty="0">
                <a:effectLst/>
                <a:latin typeface="나눔스퀘어"/>
                <a:ea typeface="나눔스퀘어"/>
              </a:rPr>
              <a:t> </a:t>
            </a:r>
            <a:r>
              <a:rPr lang="en-US" altLang="ko-KR" sz="1500" dirty="0">
                <a:latin typeface="나눔스퀘어"/>
                <a:ea typeface="나눔스퀘어"/>
              </a:rPr>
              <a:t>Data Preprocessing</a:t>
            </a:r>
            <a:endParaRPr lang="ko-KR" altLang="en-US" sz="1500" kern="0" spc="0" dirty="0">
              <a:effectLst/>
              <a:latin typeface="나눔스퀘어"/>
              <a:ea typeface="나눔스퀘어"/>
            </a:endParaRPr>
          </a:p>
          <a:p>
            <a:pPr marL="0" marR="0" indent="0" algn="l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500" kern="0" spc="0" dirty="0">
                <a:effectLst/>
                <a:latin typeface="나눔스퀘어"/>
                <a:ea typeface="나눔스퀘어"/>
              </a:rPr>
              <a:t>-</a:t>
            </a:r>
            <a:r>
              <a:rPr lang="ko-KR" altLang="en-US" sz="1500" kern="0" spc="0" dirty="0">
                <a:effectLst/>
                <a:latin typeface="나눔스퀘어"/>
                <a:ea typeface="나눔스퀘어"/>
              </a:rPr>
              <a:t> </a:t>
            </a:r>
            <a:r>
              <a:rPr lang="en-US" altLang="ko-KR" sz="1500" dirty="0">
                <a:latin typeface="나눔스퀘어"/>
                <a:ea typeface="나눔스퀘어"/>
              </a:rPr>
              <a:t>Image Classification</a:t>
            </a:r>
            <a:endParaRPr lang="ko-KR" altLang="en-US" sz="1500" kern="0" spc="0" dirty="0">
              <a:effectLst/>
              <a:latin typeface="나눔스퀘어"/>
              <a:ea typeface="나눔스퀘어"/>
            </a:endParaRPr>
          </a:p>
          <a:p>
            <a:pPr marL="0" marR="0" indent="0" algn="l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500" b="0" i="0" kern="0" spc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+mn-cs"/>
              </a:rPr>
              <a:t>-</a:t>
            </a:r>
            <a:r>
              <a:rPr lang="ko-KR" altLang="en-US" sz="1500" b="0" i="0" kern="0" spc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+mn-cs"/>
              </a:rPr>
              <a:t> </a:t>
            </a:r>
            <a:r>
              <a:rPr lang="en-US" altLang="ko-KR" sz="1500" b="0" i="0" kern="0" spc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+mn-cs"/>
              </a:rPr>
              <a:t>Server </a:t>
            </a:r>
            <a:r>
              <a:rPr lang="ko-KR" altLang="en-US" sz="1500" b="0" i="0" kern="0" spc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+mn-cs"/>
              </a:rPr>
              <a:t> </a:t>
            </a:r>
          </a:p>
          <a:p>
            <a:pPr marL="0" marR="0" indent="0" algn="l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500" b="0" i="0" kern="0" spc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+mn-cs"/>
              </a:rPr>
              <a:t>-</a:t>
            </a:r>
            <a:r>
              <a:rPr lang="ko-KR" altLang="en-US" sz="1500" b="0" i="0" kern="0" spc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+mn-cs"/>
              </a:rPr>
              <a:t> </a:t>
            </a:r>
            <a:r>
              <a:rPr lang="en-US" altLang="ko-KR" sz="1500" dirty="0" err="1">
                <a:latin typeface="나눔스퀘어"/>
                <a:ea typeface="나눔스퀘어"/>
                <a:cs typeface="+mn-cs"/>
              </a:rPr>
              <a:t>ChatBot</a:t>
            </a:r>
            <a:r>
              <a:rPr lang="en-US" altLang="ko-KR" sz="1500" dirty="0">
                <a:latin typeface="나눔스퀘어"/>
                <a:ea typeface="나눔스퀘어"/>
                <a:cs typeface="+mn-cs"/>
              </a:rPr>
              <a:t> (</a:t>
            </a:r>
            <a:r>
              <a:rPr lang="en-US" altLang="ko-KR" sz="1500" dirty="0" err="1">
                <a:latin typeface="나눔스퀘어"/>
                <a:ea typeface="나눔스퀘어"/>
                <a:cs typeface="+mn-cs"/>
              </a:rPr>
              <a:t>TalkBot</a:t>
            </a:r>
            <a:r>
              <a:rPr lang="en-US" altLang="ko-KR" sz="1500" dirty="0">
                <a:latin typeface="나눔스퀘어"/>
                <a:ea typeface="나눔스퀘어"/>
                <a:cs typeface="+mn-cs"/>
              </a:rPr>
              <a:t>)</a:t>
            </a:r>
            <a:endParaRPr lang="ko-KR" altLang="en-US" sz="1500" b="0" i="0" kern="0" spc="0" dirty="0">
              <a:solidFill>
                <a:srgbClr val="000000"/>
              </a:solidFill>
              <a:effectLst/>
              <a:latin typeface="나눔스퀘어"/>
              <a:ea typeface="나눔스퀘어"/>
              <a:cs typeface="+mn-cs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921242" y="3877643"/>
            <a:ext cx="2115981" cy="57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</a:rPr>
              <a:t>-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</a:rPr>
              <a:t> </a:t>
            </a:r>
            <a:r>
              <a:rPr lang="en-US" altLang="ko-KR" sz="1500" dirty="0">
                <a:latin typeface="나눔스퀘어"/>
                <a:ea typeface="나눔스퀘어"/>
              </a:rPr>
              <a:t>Image Classification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</a:rPr>
              <a:t> </a:t>
            </a:r>
          </a:p>
          <a:p>
            <a:pPr marL="0" marR="0" lvl="0" indent="0" algn="l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Arial"/>
              </a:rPr>
              <a:t>-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맑은 고딕"/>
              </a:rPr>
              <a:t> </a:t>
            </a:r>
            <a:r>
              <a:rPr lang="en-US" altLang="ko-KR" sz="1500" dirty="0" err="1">
                <a:latin typeface="나눔스퀘어"/>
                <a:ea typeface="나눔스퀘어"/>
                <a:cs typeface="+mn-cs"/>
              </a:rPr>
              <a:t>ChatBot</a:t>
            </a:r>
            <a:r>
              <a:rPr lang="en-US" altLang="ko-KR" sz="1500" dirty="0">
                <a:latin typeface="나눔스퀘어"/>
                <a:ea typeface="나눔스퀘어"/>
                <a:cs typeface="+mn-cs"/>
              </a:rPr>
              <a:t> (</a:t>
            </a:r>
            <a:r>
              <a:rPr lang="en-US" altLang="ko-KR" sz="1500" dirty="0" err="1">
                <a:latin typeface="나눔스퀘어"/>
                <a:ea typeface="나눔스퀘어"/>
                <a:cs typeface="+mn-cs"/>
              </a:rPr>
              <a:t>TalkBot</a:t>
            </a:r>
            <a:r>
              <a:rPr lang="en-US" altLang="ko-KR" sz="1500" dirty="0">
                <a:latin typeface="나눔스퀘어"/>
                <a:ea typeface="나눔스퀘어"/>
                <a:cs typeface="+mn-cs"/>
              </a:rPr>
              <a:t>)</a:t>
            </a:r>
            <a:endParaRPr kumimoji="0" lang="ko-KR" altLang="en-US" sz="1500" b="0" i="0" u="none" strike="noStrike" kern="0" cap="none" spc="0" normalizeH="0" baseline="0" dirty="0">
              <a:solidFill>
                <a:srgbClr val="000000"/>
              </a:solidFill>
              <a:effectLst/>
              <a:latin typeface="나눔스퀘어"/>
              <a:ea typeface="나눔스퀘어"/>
              <a:cs typeface="맑은 고딕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395963" y="3877643"/>
            <a:ext cx="2115981" cy="54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</a:rPr>
              <a:t>-</a:t>
            </a:r>
            <a:r>
              <a:rPr kumimoji="0" lang="ko-KR" altLang="en-US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</a:rPr>
              <a:t> </a:t>
            </a:r>
            <a:r>
              <a:rPr kumimoji="0" lang="en-US" altLang="ko-KR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</a:rPr>
              <a:t>Data Preprocessing</a:t>
            </a:r>
            <a:endParaRPr kumimoji="0" lang="ko-KR" altLang="en-US" b="0" i="0" u="none" strike="noStrike" kern="0" cap="none" spc="0" normalizeH="0" baseline="0" dirty="0">
              <a:solidFill>
                <a:srgbClr val="000000"/>
              </a:solidFill>
              <a:effectLst/>
              <a:latin typeface="나눔스퀘어"/>
              <a:ea typeface="나눔스퀘어"/>
            </a:endParaRPr>
          </a:p>
          <a:p>
            <a:pPr marL="0" marR="0" lvl="0" indent="0" algn="l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Arial"/>
              </a:rPr>
              <a:t>-</a:t>
            </a:r>
            <a:r>
              <a:rPr kumimoji="0" lang="ko-KR" altLang="en-US" b="0" i="0" u="none" strike="noStrike" kern="0" cap="none" spc="0" normalizeH="0" baseline="0" dirty="0">
                <a:solidFill>
                  <a:srgbClr val="000000"/>
                </a:solidFill>
                <a:effectLst/>
                <a:latin typeface="나눔스퀘어"/>
                <a:ea typeface="나눔스퀘어"/>
                <a:cs typeface="맑은 고딕"/>
              </a:rPr>
              <a:t> </a:t>
            </a:r>
            <a:r>
              <a:rPr lang="en-US" altLang="ko-KR" sz="1400" dirty="0" err="1">
                <a:latin typeface="나눔스퀘어"/>
                <a:ea typeface="나눔스퀘어"/>
                <a:cs typeface="+mn-cs"/>
              </a:rPr>
              <a:t>ChatBot</a:t>
            </a:r>
            <a:r>
              <a:rPr lang="en-US" altLang="ko-KR" sz="1400" dirty="0">
                <a:latin typeface="나눔스퀘어"/>
                <a:ea typeface="나눔스퀘어"/>
                <a:cs typeface="+mn-cs"/>
              </a:rPr>
              <a:t> (</a:t>
            </a:r>
            <a:r>
              <a:rPr lang="en-US" altLang="ko-KR" sz="1400" dirty="0" err="1">
                <a:latin typeface="나눔스퀘어"/>
                <a:ea typeface="나눔스퀘어"/>
                <a:cs typeface="+mn-cs"/>
              </a:rPr>
              <a:t>TalkBot</a:t>
            </a:r>
            <a:r>
              <a:rPr lang="en-US" altLang="ko-KR" sz="1400" dirty="0">
                <a:latin typeface="나눔스퀘어"/>
                <a:ea typeface="나눔스퀘어"/>
                <a:cs typeface="+mn-cs"/>
              </a:rPr>
              <a:t>)</a:t>
            </a:r>
            <a:endParaRPr kumimoji="0" lang="ko-KR" altLang="en-US" b="0" i="0" u="none" strike="noStrike" kern="0" cap="none" spc="0" normalizeH="0" baseline="0" dirty="0">
              <a:solidFill>
                <a:srgbClr val="000000"/>
              </a:solidFill>
              <a:effectLst/>
              <a:latin typeface="나눔스퀘어"/>
              <a:ea typeface="나눔스퀘어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811655" y="129196"/>
            <a:ext cx="4644741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" name="표 34"/>
          <p:cNvGraphicFramePr>
            <a:graphicFrameLocks noGrp="1"/>
          </p:cNvGraphicFramePr>
          <p:nvPr/>
        </p:nvGraphicFramePr>
        <p:xfrm>
          <a:off x="1234890" y="1196721"/>
          <a:ext cx="9722219" cy="42968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6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74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74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74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74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533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53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533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3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43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299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51292">
                <a:tc rowSpan="2" grid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개발 내용</a:t>
                      </a:r>
                      <a:endParaRPr lang="ko-KR" altLang="en-US" sz="1600" b="1" kern="0" spc="0">
                        <a:solidFill>
                          <a:schemeClr val="bg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marL="17907" marR="17907" marT="17907" marB="17907" anchor="ctr"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개발 진행</a:t>
                      </a:r>
                    </a:p>
                  </a:txBody>
                  <a:tcPr marL="17907" marR="17907" marT="17907" marB="17907" anchor="ctr"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743">
                <a:tc gridSpan="2"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10</a:t>
                      </a:r>
                      <a:r>
                        <a:rPr lang="ko-KR" altLang="en-US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월</a:t>
                      </a:r>
                      <a:r>
                        <a:rPr lang="en-US" altLang="ko-KR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20</a:t>
                      </a:r>
                      <a:r>
                        <a:rPr lang="ko-KR" altLang="en-US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일 </a:t>
                      </a:r>
                      <a:r>
                        <a:rPr lang="en-US" altLang="ko-KR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~</a:t>
                      </a:r>
                      <a:r>
                        <a:rPr lang="ko-KR" altLang="en-US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 </a:t>
                      </a:r>
                      <a:r>
                        <a:rPr lang="en-US" altLang="ko-KR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10</a:t>
                      </a:r>
                      <a:r>
                        <a:rPr lang="ko-KR" altLang="en-US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월</a:t>
                      </a:r>
                      <a:r>
                        <a:rPr lang="en-US" altLang="ko-KR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30</a:t>
                      </a:r>
                      <a:r>
                        <a:rPr lang="ko-KR" altLang="en-US" sz="1800" kern="0" spc="0">
                          <a:solidFill>
                            <a:schemeClr val="bg1"/>
                          </a:solidFill>
                          <a:effectLst/>
                          <a:latin typeface="나눔스퀘어 ExtraBold"/>
                          <a:ea typeface="나눔스퀘어 ExtraBold"/>
                        </a:rPr>
                        <a:t>일</a:t>
                      </a:r>
                      <a:endParaRPr lang="ko-KR" altLang="en-US" sz="1800" kern="0" spc="0">
                        <a:solidFill>
                          <a:schemeClr val="bg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chemeClr val="bg1"/>
                        </a:solidFill>
                        <a:effectLst/>
                        <a:latin typeface="나눔스퀘어 ExtraBold"/>
                        <a:ea typeface="나눔스퀘어 ExtraBold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chemeClr val="bg1"/>
                        </a:solidFill>
                        <a:effectLst/>
                        <a:latin typeface="나눔스퀘어 ExtraBold"/>
                        <a:ea typeface="나눔스퀘어 ExtraBold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chemeClr val="bg1"/>
                        </a:solidFill>
                        <a:effectLst/>
                        <a:latin typeface="나눔스퀘어 ExtraBold"/>
                        <a:ea typeface="나눔스퀘어 ExtraBold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292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effectLst/>
                          <a:latin typeface="나눔스퀘어"/>
                          <a:ea typeface="나눔스퀘어"/>
                        </a:rPr>
                        <a:t>이미지분류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effectLst/>
                          <a:latin typeface="나눔스퀘어"/>
                          <a:ea typeface="나눔스퀘어"/>
                        </a:rPr>
                        <a:t>이미지 데이터 수집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29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effectLst/>
                          <a:latin typeface="나눔스퀘어"/>
                          <a:ea typeface="나눔스퀘어"/>
                        </a:rPr>
                        <a:t>이미지 분류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29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effectLst/>
                          <a:latin typeface="나눔스퀘어"/>
                          <a:ea typeface="나눔스퀘어"/>
                        </a:rPr>
                        <a:t>이미지 모델링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29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effectLst/>
                          <a:latin typeface="나눔스퀘어"/>
                          <a:ea typeface="나눔스퀘어"/>
                        </a:rPr>
                        <a:t>이미지 예측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50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effectLst/>
                          <a:latin typeface="나눔스퀘어"/>
                          <a:ea typeface="나눔스퀘어"/>
                        </a:rPr>
                        <a:t>서버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effectLst/>
                          <a:latin typeface="나눔스퀘어"/>
                          <a:ea typeface="나눔스퀘어"/>
                        </a:rPr>
                        <a:t>이미지 전송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35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effectLst/>
                          <a:latin typeface="나눔스퀘어"/>
                          <a:ea typeface="나눔스퀘어"/>
                        </a:rPr>
                        <a:t>이미지 예측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93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65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effectLst/>
                          <a:latin typeface="나눔스퀘어"/>
                          <a:ea typeface="나눔스퀘어"/>
                        </a:rPr>
                        <a:t>지도 앱 연계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292"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effectLst/>
                          <a:latin typeface="나눔스퀘어"/>
                          <a:ea typeface="나눔스퀘어"/>
                        </a:rPr>
                        <a:t>챗봇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서버 연동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`</a:t>
                      </a: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75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/>
                        <a:t>시나리오</a:t>
                      </a:r>
                      <a:endParaRPr lang="en-US" altLang="ko-KR" sz="1600"/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17907" marR="17907" marT="17907" marB="17907" anchor="ctr"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6" name="Google Shape;127;p17">
            <a:extLst>
              <a:ext uri="{FF2B5EF4-FFF2-40B4-BE49-F238E27FC236}">
                <a16:creationId xmlns:a16="http://schemas.microsoft.com/office/drawing/2014/main" id="{EF668C7B-F81A-438F-9D00-DE541EBC8A37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" name="Google Shape;161;p19">
            <a:extLst>
              <a:ext uri="{FF2B5EF4-FFF2-40B4-BE49-F238E27FC236}">
                <a16:creationId xmlns:a16="http://schemas.microsoft.com/office/drawing/2014/main" id="{7E9F3393-BF28-4D1E-BE43-4380EF6F8DF3}"/>
              </a:ext>
            </a:extLst>
          </p:cNvPr>
          <p:cNvSpPr/>
          <p:nvPr/>
        </p:nvSpPr>
        <p:spPr>
          <a:xfrm>
            <a:off x="8688324" y="168195"/>
            <a:ext cx="2464319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진행 상황 </a:t>
            </a:r>
            <a:endParaRPr kumimoji="0" lang="ko-KR" altLang="en-US" sz="1600" b="1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811655" y="129196"/>
            <a:ext cx="4644741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>
            <a:off x="3219449" y="288559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996" y="1526090"/>
            <a:ext cx="4364058" cy="2719012"/>
          </a:xfrm>
          <a:prstGeom prst="rect">
            <a:avLst/>
          </a:prstGeom>
        </p:spPr>
      </p:pic>
      <p:sp>
        <p:nvSpPr>
          <p:cNvPr id="154" name="TextBox 33"/>
          <p:cNvSpPr txBox="1"/>
          <p:nvPr/>
        </p:nvSpPr>
        <p:spPr>
          <a:xfrm>
            <a:off x="3037733" y="826770"/>
            <a:ext cx="6116534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한국형 랜드마크의 이미지 분류를 통한 위치 정보 서비스 </a:t>
            </a:r>
          </a:p>
        </p:txBody>
      </p:sp>
      <p:grpSp>
        <p:nvGrpSpPr>
          <p:cNvPr id="157" name="그룹 156"/>
          <p:cNvGrpSpPr/>
          <p:nvPr/>
        </p:nvGrpSpPr>
        <p:grpSpPr>
          <a:xfrm>
            <a:off x="6849979" y="1526090"/>
            <a:ext cx="4608576" cy="2719012"/>
            <a:chOff x="5978968" y="1616278"/>
            <a:chExt cx="5661724" cy="2731314"/>
          </a:xfrm>
        </p:grpSpPr>
        <p:pic>
          <p:nvPicPr>
            <p:cNvPr id="155" name="Picture 2" descr="현대해상, AI 보험사기 예측 시스템 개발 : 뉴스줌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978968" y="1616278"/>
              <a:ext cx="2678890" cy="2731314"/>
            </a:xfrm>
            <a:prstGeom prst="rect">
              <a:avLst/>
            </a:prstGeom>
            <a:noFill/>
          </p:spPr>
        </p:pic>
        <p:pic>
          <p:nvPicPr>
            <p:cNvPr id="156" name="그림 2" descr="건물, 시계, 실외, 탑이(가) 표시된 사진  자동 생성된 설명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558379" y="1616278"/>
              <a:ext cx="3082314" cy="2731313"/>
            </a:xfrm>
            <a:prstGeom prst="rect">
              <a:avLst/>
            </a:prstGeom>
          </p:spPr>
        </p:pic>
      </p:grpSp>
      <p:sp>
        <p:nvSpPr>
          <p:cNvPr id="161" name="Google Shape;141;p17"/>
          <p:cNvSpPr/>
          <p:nvPr/>
        </p:nvSpPr>
        <p:spPr>
          <a:xfrm>
            <a:off x="4011311" y="4598956"/>
            <a:ext cx="4100941" cy="1926431"/>
          </a:xfrm>
          <a:prstGeom prst="rect">
            <a:avLst/>
          </a:prstGeom>
          <a:solidFill>
            <a:srgbClr val="142D52">
              <a:alpha val="100000"/>
            </a:srgbClr>
          </a:solidFill>
          <a:ln w="12700" cap="flat" cmpd="sng">
            <a:solidFill>
              <a:srgbClr val="2B4A66">
                <a:alpha val="100000"/>
              </a:srgbClr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800" b="0" i="0" u="none" strike="noStrike" kern="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2" name="Google Shape;143;p17"/>
          <p:cNvSpPr/>
          <p:nvPr/>
        </p:nvSpPr>
        <p:spPr>
          <a:xfrm>
            <a:off x="4079748" y="4694911"/>
            <a:ext cx="3960495" cy="1734520"/>
          </a:xfrm>
          <a:prstGeom prst="rect">
            <a:avLst/>
          </a:prstGeom>
          <a:noFill/>
          <a:ln w="9525" cap="flat" cmpd="sng">
            <a:solidFill>
              <a:schemeClr val="accent4">
                <a:alpha val="100000"/>
              </a:scheme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600" b="1" i="0" u="none" strike="noStrike" kern="0" cap="none" spc="0" normalizeH="0" baseline="0" dirty="0">
                <a:solidFill>
                  <a:srgbClr val="ED7D31"/>
                </a:solidFill>
                <a:latin typeface="맑은 고딕"/>
                <a:ea typeface="맑은 고딕"/>
                <a:cs typeface="맑은 고딕"/>
                <a:sym typeface="맑은 고딕"/>
              </a:rPr>
              <a:t>설계 목표</a:t>
            </a:r>
          </a:p>
          <a:p>
            <a:pPr marL="259000" marR="0" lvl="0" indent="-2590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맑은 고딕"/>
              <a:buAutoNum type="arabicPeriod"/>
              <a:defRPr/>
            </a:pPr>
            <a:r>
              <a:rPr kumimoji="0" lang="ko-KR" altLang="en-US" sz="1400" b="0" i="0" u="none" strike="noStrike" kern="0" cap="none" spc="0" normalizeH="0" baseline="0" dirty="0">
                <a:solidFill>
                  <a:srgbClr val="FFC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이미지 예측</a:t>
            </a:r>
            <a:r>
              <a:rPr kumimoji="0" lang="ko-KR" altLang="en-US" sz="1400" b="0" i="0" u="none" strike="noStrike" kern="0" cap="none" spc="0" normalizeH="0" baseline="0" dirty="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을 통해</a:t>
            </a:r>
            <a:r>
              <a:rPr kumimoji="0" lang="ko-KR" altLang="en-US" sz="1400" b="0" i="0" u="none" strike="noStrike" kern="0" cap="none" spc="0" normalizeH="0" baseline="0" dirty="0">
                <a:solidFill>
                  <a:srgbClr val="FFC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 랜드마크 정보 제공</a:t>
            </a:r>
          </a:p>
          <a:p>
            <a:pPr marL="259000" marR="0" lvl="0" indent="-2590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맑은 고딕"/>
              <a:buAutoNum type="arabicPeriod"/>
              <a:defRPr/>
            </a:pPr>
            <a:r>
              <a:rPr kumimoji="0" lang="ko-KR" altLang="en-US" sz="1400" b="0" i="0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랜드마크 주변의 </a:t>
            </a:r>
            <a:r>
              <a:rPr kumimoji="0" lang="ko-KR" altLang="en-US" sz="1400" b="0" i="0" u="none" strike="noStrike" kern="0" cap="none" spc="0" normalizeH="0" baseline="0" dirty="0">
                <a:solidFill>
                  <a:srgbClr val="FFC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추천 장소 서비스</a:t>
            </a:r>
            <a:endParaRPr kumimoji="0" lang="en-US" sz="1400" b="0" i="0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259000" marR="0" lvl="0" indent="-2590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맑은 고딕"/>
              <a:buAutoNum type="arabicPeriod"/>
              <a:defRPr/>
            </a:pPr>
            <a:r>
              <a:rPr lang="ko-KR" altLang="en-US" dirty="0" err="1">
                <a:solidFill>
                  <a:schemeClr val="accent4"/>
                </a:solidFill>
                <a:latin typeface="맑은 고딕"/>
                <a:ea typeface="맑은 고딕"/>
                <a:cs typeface="맑은 고딕"/>
                <a:sym typeface="맑은 고딕"/>
              </a:rPr>
              <a:t>챗봇</a:t>
            </a:r>
            <a:r>
              <a:rPr kumimoji="0" lang="ko-KR" altLang="en-US" sz="1400" b="0" i="0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기능으로 한류 여행의 </a:t>
            </a:r>
            <a:r>
              <a:rPr kumimoji="0" lang="ko-KR" altLang="en-US" sz="1400" b="0" i="0" u="none" strike="noStrike" kern="0" cap="none" spc="0" normalizeH="0" baseline="0" dirty="0">
                <a:solidFill>
                  <a:schemeClr val="accent4"/>
                </a:solidFill>
                <a:latin typeface="맑은 고딕"/>
                <a:ea typeface="맑은 고딕"/>
                <a:cs typeface="맑은 고딕"/>
                <a:sym typeface="맑은 고딕"/>
              </a:rPr>
              <a:t>호기심 자극</a:t>
            </a:r>
          </a:p>
        </p:txBody>
      </p:sp>
      <p:cxnSp>
        <p:nvCxnSpPr>
          <p:cNvPr id="12" name="Google Shape;127;p17">
            <a:extLst>
              <a:ext uri="{FF2B5EF4-FFF2-40B4-BE49-F238E27FC236}">
                <a16:creationId xmlns:a16="http://schemas.microsoft.com/office/drawing/2014/main" id="{6F865F2A-B779-491A-A892-8424DCA99785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Google Shape;161;p19">
            <a:extLst>
              <a:ext uri="{FF2B5EF4-FFF2-40B4-BE49-F238E27FC236}">
                <a16:creationId xmlns:a16="http://schemas.microsoft.com/office/drawing/2014/main" id="{58A53B8F-A9B5-41C2-9207-1CB2FBA110C7}"/>
              </a:ext>
            </a:extLst>
          </p:cNvPr>
          <p:cNvSpPr/>
          <p:nvPr/>
        </p:nvSpPr>
        <p:spPr>
          <a:xfrm>
            <a:off x="8688324" y="168195"/>
            <a:ext cx="2464319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개요</a:t>
            </a:r>
            <a:endParaRPr kumimoji="0" lang="ko-KR" altLang="en-US" sz="1600" b="1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799748" y="3081946"/>
            <a:ext cx="2701642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;p19"/>
          <p:cNvSpPr/>
          <p:nvPr/>
        </p:nvSpPr>
        <p:spPr>
          <a:xfrm>
            <a:off x="811655" y="129196"/>
            <a:ext cx="2699260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sz="2500" b="1" i="0" u="none" strike="noStrike" kern="0" cap="none" spc="0" normalizeH="0" baseline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kumimoji="0" lang="en-US" sz="2500" b="1" i="0" u="none" strike="noStrike" kern="0" cap="none" spc="0" normalizeH="0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kumimoji="0" sz="2500" b="1" i="0" u="none" strike="noStrike" kern="0" cap="none" spc="0" normalizeH="0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600" b="1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모듈 구성</a:t>
            </a:r>
          </a:p>
        </p:txBody>
      </p:sp>
      <p:pic>
        <p:nvPicPr>
          <p:cNvPr id="11" name="Picture 2" descr="Flask] Flask 프로젝트 초기 세팅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25181" y="1477870"/>
            <a:ext cx="1941638" cy="989033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48369" y="1288301"/>
            <a:ext cx="1368170" cy="13681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4453" y="1079544"/>
            <a:ext cx="1785685" cy="1785685"/>
          </a:xfrm>
          <a:prstGeom prst="rect">
            <a:avLst/>
          </a:prstGeom>
        </p:spPr>
      </p:pic>
      <p:sp>
        <p:nvSpPr>
          <p:cNvPr id="16" name="모서리가 둥근 직사각형 111"/>
          <p:cNvSpPr/>
          <p:nvPr/>
        </p:nvSpPr>
        <p:spPr>
          <a:xfrm>
            <a:off x="1223677" y="3429000"/>
            <a:ext cx="2287238" cy="208826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이미지 데이터 수집</a:t>
            </a:r>
          </a:p>
          <a:p>
            <a:pPr marL="285750" indent="-285750">
              <a:buFontTx/>
              <a:buChar char="-"/>
              <a:defRPr/>
            </a:pP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이미지 분류</a:t>
            </a:r>
          </a:p>
          <a:p>
            <a:pPr marL="285750" indent="-285750">
              <a:buFontTx/>
              <a:buChar char="-"/>
              <a:defRPr/>
            </a:pP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이미지 모델링</a:t>
            </a:r>
          </a:p>
          <a:p>
            <a:pPr marL="285750" indent="-285750">
              <a:buFontTx/>
              <a:buChar char="-"/>
              <a:defRPr/>
            </a:pP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이미지 예측</a:t>
            </a:r>
          </a:p>
          <a:p>
            <a:pPr marL="285750" indent="-285750">
              <a:buFontTx/>
              <a:buChar char="-"/>
              <a:defRPr/>
            </a:pPr>
            <a:endParaRPr lang="ko-KR" altLang="en-US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" name="모서리가 둥근 직사각형 46"/>
          <p:cNvSpPr/>
          <p:nvPr/>
        </p:nvSpPr>
        <p:spPr>
          <a:xfrm>
            <a:off x="4952381" y="3429000"/>
            <a:ext cx="2287238" cy="2088261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이미지를 예측</a:t>
            </a:r>
          </a:p>
          <a:p>
            <a:pPr marL="285750" indent="-285750">
              <a:buFontTx/>
              <a:buChar char="-"/>
              <a:defRPr/>
            </a:pP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 err="1">
                <a:solidFill>
                  <a:schemeClr val="tx1"/>
                </a:solidFill>
                <a:latin typeface="나눔스퀘어 ExtraBold"/>
                <a:ea typeface="나눔스퀘어 ExtraBold"/>
              </a:rPr>
              <a:t>예측값을</a:t>
            </a: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 통해 위도</a:t>
            </a:r>
            <a:r>
              <a:rPr lang="en-US" altLang="ko-KR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경도 계산</a:t>
            </a:r>
          </a:p>
          <a:p>
            <a:pPr marL="285750" indent="-285750">
              <a:buFontTx/>
              <a:buChar char="-"/>
              <a:defRPr/>
            </a:pP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주변 추천 서비스 지도 생성</a:t>
            </a: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45"/>
          <p:cNvSpPr txBox="1"/>
          <p:nvPr/>
        </p:nvSpPr>
        <p:spPr>
          <a:xfrm>
            <a:off x="5744209" y="2865229"/>
            <a:ext cx="703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/>
              <a:t>서버</a:t>
            </a:r>
          </a:p>
        </p:txBody>
      </p:sp>
      <p:sp>
        <p:nvSpPr>
          <p:cNvPr id="21" name="모서리가 둥근 직사각형 123"/>
          <p:cNvSpPr/>
          <p:nvPr/>
        </p:nvSpPr>
        <p:spPr>
          <a:xfrm>
            <a:off x="8588835" y="3429000"/>
            <a:ext cx="2287238" cy="2088261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대화형 형식</a:t>
            </a: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카테고리별 분류</a:t>
            </a:r>
          </a:p>
          <a:p>
            <a:pPr marL="0" indent="0">
              <a:buFontTx/>
              <a:buNone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위치 서비스 제공</a:t>
            </a: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추천 서비스 제공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478172" y="2865229"/>
            <a:ext cx="1804188" cy="400110"/>
          </a:xfrm>
          <a:prstGeom prst="rect">
            <a:avLst/>
          </a:prstGeom>
          <a:noFill/>
          <a:ln>
            <a:solidFill>
              <a:schemeClr val="l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</a:t>
            </a:r>
            <a:r>
              <a:rPr lang="ko-KR" altLang="en-US" sz="2000" b="1" dirty="0"/>
              <a:t>분류</a:t>
            </a: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45"/>
          <p:cNvSpPr txBox="1"/>
          <p:nvPr/>
        </p:nvSpPr>
        <p:spPr>
          <a:xfrm>
            <a:off x="9380663" y="2865229"/>
            <a:ext cx="703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000" b="1" i="0" u="none" strike="noStrike" kern="0" cap="none" spc="0" normalizeH="0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챗봇</a:t>
            </a: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27;p17">
            <a:extLst>
              <a:ext uri="{FF2B5EF4-FFF2-40B4-BE49-F238E27FC236}">
                <a16:creationId xmlns:a16="http://schemas.microsoft.com/office/drawing/2014/main" id="{CD208304-751B-4664-9699-25C5C5004031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811655" y="129196"/>
            <a:ext cx="2699260" cy="6975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9250624" y="168195"/>
            <a:ext cx="1902018" cy="4524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전체 모듈 설계도</a:t>
            </a:r>
          </a:p>
        </p:txBody>
      </p:sp>
      <p:cxnSp>
        <p:nvCxnSpPr>
          <p:cNvPr id="8" name="Google Shape;127;p17">
            <a:extLst>
              <a:ext uri="{FF2B5EF4-FFF2-40B4-BE49-F238E27FC236}">
                <a16:creationId xmlns:a16="http://schemas.microsoft.com/office/drawing/2014/main" id="{9D050669-310D-49F9-A53F-CDF1E3882994}"/>
              </a:ext>
            </a:extLst>
          </p:cNvPr>
          <p:cNvCxnSpPr/>
          <p:nvPr/>
        </p:nvCxnSpPr>
        <p:spPr>
          <a:xfrm>
            <a:off x="811655" y="620649"/>
            <a:ext cx="10334627" cy="0"/>
          </a:xfrm>
          <a:prstGeom prst="straightConnector1">
            <a:avLst/>
          </a:prstGeom>
          <a:noFill/>
          <a:ln w="28575" cap="flat" cmpd="sng">
            <a:solidFill>
              <a:srgbClr val="142D52"/>
            </a:solidFill>
            <a:prstDash val="solid"/>
            <a:miter/>
            <a:headEnd w="sm" len="sm"/>
            <a:tailEnd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C3679F9-D5A3-416E-8AD4-B0B001E20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7" y="1046226"/>
            <a:ext cx="9915525" cy="519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549</ep:Words>
  <ep:PresentationFormat>와이드스크린</ep:PresentationFormat>
  <ep:Paragraphs>147</ep:Paragraphs>
  <ep:Slides>30</ep:Slides>
  <ep:Notes>24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1gera</cp:lastModifiedBy>
  <dcterms:modified xsi:type="dcterms:W3CDTF">2021-08-20T11:43:09.734</dcterms:modified>
  <cp:revision>238</cp:revision>
  <dc:title>PowerPoint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